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7"/>
  </p:notesMasterIdLst>
  <p:sldIdLst>
    <p:sldId id="309" r:id="rId2"/>
    <p:sldId id="292" r:id="rId3"/>
    <p:sldId id="310" r:id="rId4"/>
    <p:sldId id="311" r:id="rId5"/>
    <p:sldId id="444" r:id="rId6"/>
    <p:sldId id="349" r:id="rId7"/>
    <p:sldId id="348" r:id="rId8"/>
    <p:sldId id="445" r:id="rId9"/>
    <p:sldId id="446" r:id="rId10"/>
    <p:sldId id="447" r:id="rId11"/>
    <p:sldId id="452" r:id="rId12"/>
    <p:sldId id="454" r:id="rId13"/>
    <p:sldId id="453" r:id="rId14"/>
    <p:sldId id="456" r:id="rId15"/>
    <p:sldId id="457" r:id="rId16"/>
    <p:sldId id="351" r:id="rId17"/>
    <p:sldId id="458" r:id="rId18"/>
    <p:sldId id="313" r:id="rId19"/>
    <p:sldId id="460" r:id="rId20"/>
    <p:sldId id="461" r:id="rId21"/>
    <p:sldId id="462" r:id="rId22"/>
    <p:sldId id="353" r:id="rId23"/>
    <p:sldId id="360" r:id="rId24"/>
    <p:sldId id="464" r:id="rId25"/>
    <p:sldId id="463" r:id="rId26"/>
    <p:sldId id="370" r:id="rId27"/>
    <p:sldId id="465" r:id="rId28"/>
    <p:sldId id="466" r:id="rId29"/>
    <p:sldId id="371" r:id="rId30"/>
    <p:sldId id="467" r:id="rId31"/>
    <p:sldId id="468" r:id="rId32"/>
    <p:sldId id="469" r:id="rId33"/>
    <p:sldId id="470" r:id="rId34"/>
    <p:sldId id="481" r:id="rId35"/>
    <p:sldId id="487" r:id="rId36"/>
    <p:sldId id="472" r:id="rId37"/>
    <p:sldId id="482" r:id="rId38"/>
    <p:sldId id="473" r:id="rId39"/>
    <p:sldId id="483" r:id="rId40"/>
    <p:sldId id="474" r:id="rId41"/>
    <p:sldId id="475" r:id="rId42"/>
    <p:sldId id="476" r:id="rId43"/>
    <p:sldId id="484" r:id="rId44"/>
    <p:sldId id="477" r:id="rId45"/>
    <p:sldId id="346" r:id="rId46"/>
    <p:sldId id="488" r:id="rId47"/>
    <p:sldId id="489" r:id="rId48"/>
    <p:sldId id="490" r:id="rId49"/>
    <p:sldId id="491" r:id="rId50"/>
    <p:sldId id="492" r:id="rId51"/>
    <p:sldId id="493" r:id="rId52"/>
    <p:sldId id="494" r:id="rId53"/>
    <p:sldId id="495" r:id="rId54"/>
    <p:sldId id="496" r:id="rId55"/>
    <p:sldId id="497" r:id="rId56"/>
    <p:sldId id="498" r:id="rId57"/>
    <p:sldId id="499" r:id="rId58"/>
    <p:sldId id="500" r:id="rId59"/>
    <p:sldId id="501" r:id="rId60"/>
    <p:sldId id="502" r:id="rId61"/>
    <p:sldId id="503" r:id="rId62"/>
    <p:sldId id="504" r:id="rId63"/>
    <p:sldId id="505" r:id="rId64"/>
    <p:sldId id="506" r:id="rId65"/>
    <p:sldId id="507" r:id="rId66"/>
    <p:sldId id="508" r:id="rId67"/>
    <p:sldId id="509" r:id="rId68"/>
    <p:sldId id="510" r:id="rId69"/>
    <p:sldId id="511" r:id="rId70"/>
    <p:sldId id="512" r:id="rId71"/>
    <p:sldId id="513" r:id="rId72"/>
    <p:sldId id="514" r:id="rId73"/>
    <p:sldId id="515" r:id="rId74"/>
    <p:sldId id="516" r:id="rId75"/>
    <p:sldId id="517" r:id="rId76"/>
    <p:sldId id="518" r:id="rId77"/>
    <p:sldId id="519" r:id="rId78"/>
    <p:sldId id="520" r:id="rId79"/>
    <p:sldId id="521" r:id="rId80"/>
    <p:sldId id="522" r:id="rId81"/>
    <p:sldId id="526" r:id="rId82"/>
    <p:sldId id="527" r:id="rId83"/>
    <p:sldId id="529" r:id="rId84"/>
    <p:sldId id="528" r:id="rId85"/>
    <p:sldId id="345" r:id="rId86"/>
  </p:sldIdLst>
  <p:sldSz cx="12192000" cy="6858000"/>
  <p:notesSz cx="6954838" cy="9309100"/>
  <p:embeddedFontLst>
    <p:embeddedFont>
      <p:font typeface="Calibri" panose="020F0502020204030204" pitchFamily="34" charset="0"/>
      <p:regular r:id="rId88"/>
      <p:bold r:id="rId89"/>
      <p:italic r:id="rId90"/>
      <p:boldItalic r:id="rId91"/>
    </p:embeddedFont>
    <p:embeddedFont>
      <p:font typeface="Roboto Condensed" panose="02000000000000000000" pitchFamily="2" charset="0"/>
      <p:regular r:id="rId92"/>
      <p:bold r:id="rId93"/>
      <p:italic r:id="rId94"/>
      <p:boldItalic r:id="rId95"/>
    </p:embeddedFont>
    <p:embeddedFont>
      <p:font typeface="Roboto Condensed Light" panose="02000000000000000000" pitchFamily="2" charset="0"/>
      <p:regular r:id="rId96"/>
      <p:italic r:id="rId97"/>
    </p:embeddedFont>
    <p:embeddedFont>
      <p:font typeface="Wingdings 3" panose="05040102010807070707" pitchFamily="18" charset="2"/>
      <p:regular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bnOqwMgioxK/8OC4u6dZOw==" hashData="k+ABZcY9MrhWF5vel9DKj1r6aVDXugsHcNkL4M7jEnMgIERTShDDa+9Xsw/TtOqH4fDkdgJfjBl8SJezjCq18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D8B"/>
    <a:srgbClr val="301B92"/>
    <a:srgbClr val="673BB7"/>
    <a:srgbClr val="ED524F"/>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7072"/>
          </a:xfrm>
          <a:prstGeom prst="rect">
            <a:avLst/>
          </a:prstGeom>
        </p:spPr>
        <p:txBody>
          <a:bodyPr vert="horz" lIns="92930" tIns="46465" rIns="92930" bIns="46465" rtlCol="0"/>
          <a:lstStyle>
            <a:lvl1pPr algn="r">
              <a:defRPr sz="1200"/>
            </a:lvl1pPr>
          </a:lstStyle>
          <a:p>
            <a:fld id="{D648E3F3-8B31-41D2-AA9B-9796555DB866}" type="datetimeFigureOut">
              <a:rPr lang="en-US" smtClean="0"/>
              <a:t>12/31/2023</a:t>
            </a:fld>
            <a:endParaRPr lang="en-US"/>
          </a:p>
        </p:txBody>
      </p:sp>
      <p:sp>
        <p:nvSpPr>
          <p:cNvPr id="4" name="Slide Image Placeholder 3"/>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endParaRPr lang="en-US"/>
          </a:p>
        </p:txBody>
      </p:sp>
      <p:sp>
        <p:nvSpPr>
          <p:cNvPr id="5" name="Notes Placeholder 4"/>
          <p:cNvSpPr>
            <a:spLocks noGrp="1"/>
          </p:cNvSpPr>
          <p:nvPr>
            <p:ph type="body" sz="quarter" idx="3"/>
          </p:nvPr>
        </p:nvSpPr>
        <p:spPr>
          <a:xfrm>
            <a:off x="695484" y="4480004"/>
            <a:ext cx="5563870" cy="3665458"/>
          </a:xfrm>
          <a:prstGeom prst="rect">
            <a:avLst/>
          </a:prstGeom>
        </p:spPr>
        <p:txBody>
          <a:bodyPr vert="horz" lIns="92930" tIns="46465" rIns="92930" bIns="4646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30"/>
            <a:ext cx="3013763" cy="467071"/>
          </a:xfrm>
          <a:prstGeom prst="rect">
            <a:avLst/>
          </a:prstGeom>
        </p:spPr>
        <p:txBody>
          <a:bodyPr vert="horz" lIns="92930" tIns="46465" rIns="92930" bIns="46465"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3.png"/><Relationship Id="rId10" Type="http://schemas.openxmlformats.org/officeDocument/2006/relationships/image" Target="../media/image9.jpeg"/><Relationship Id="rId4" Type="http://schemas.openxmlformats.org/officeDocument/2006/relationships/image" Target="../media/image6.png"/><Relationship Id="rId9" Type="http://schemas.openxmlformats.org/officeDocument/2006/relationships/image" Target="../media/image14.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6.jpg"/><Relationship Id="rId4" Type="http://schemas.openxmlformats.org/officeDocument/2006/relationships/image" Target="../media/image2.png"/><Relationship Id="rId9"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7.jpeg"/><Relationship Id="rId4" Type="http://schemas.openxmlformats.org/officeDocument/2006/relationships/image" Target="../media/image3.png"/><Relationship Id="rId9" Type="http://schemas.microsoft.com/office/2007/relationships/hdphoto" Target="../media/hdphoto1.wdp"/></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07762" cy="338554"/>
          </a:xfrm>
          <a:prstGeom prst="rect">
            <a:avLst/>
          </a:prstGeom>
          <a:noFill/>
        </p:spPr>
        <p:txBody>
          <a:bodyPr wrap="none" rtlCol="0">
            <a:spAutoFit/>
          </a:bodyPr>
          <a:lstStyle/>
          <a:p>
            <a:r>
              <a:rPr lang="en-US" sz="1600" dirty="0"/>
              <a:t>Darshan Institute of Engineering &amp; Technology, 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FB0FB05-3FB3-9FC5-D1C7-BE9E7E92B95F}"/>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8003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47"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5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2"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56"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941827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34" name="Picture 4" descr="https://cdn5.vectorstock.com/i/1000x1000/21/59/dbms-database-management-system-computer-data-vector-8212159.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294" t="9689" r="5315" b="18089"/>
          <a:stretch/>
        </p:blipFill>
        <p:spPr bwMode="auto">
          <a:xfrm>
            <a:off x="8407803" y="2089594"/>
            <a:ext cx="2880000" cy="26788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067687" cy="338554"/>
          </a:xfrm>
          <a:prstGeom prst="rect">
            <a:avLst/>
          </a:prstGeom>
          <a:noFill/>
        </p:spPr>
        <p:txBody>
          <a:bodyPr wrap="none" rtlCol="0">
            <a:spAutoFit/>
          </a:bodyPr>
          <a:lstStyle/>
          <a:p>
            <a:r>
              <a:rPr lang="en-US" sz="1600" dirty="0"/>
              <a:t>Darshan Institute of Engineering &amp; Technology, 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454789" y="1795212"/>
            <a:ext cx="2880360" cy="2774747"/>
          </a:xfrm>
          <a:prstGeom prst="rect">
            <a:avLst/>
          </a:prstGeom>
        </p:spPr>
      </p:pic>
      <p:pic>
        <p:nvPicPr>
          <p:cNvPr id="4" name="Picture 3">
            <a:extLst>
              <a:ext uri="{FF2B5EF4-FFF2-40B4-BE49-F238E27FC236}">
                <a16:creationId xmlns:a16="http://schemas.microsoft.com/office/drawing/2014/main" id="{5C1D1223-8BDA-045D-E9BF-C6F0ABCA2F27}"/>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7A8199-35FD-F19B-5277-2813BBCAFFDE}"/>
              </a:ext>
            </a:extLst>
          </p:cNvPr>
          <p:cNvGrpSpPr/>
          <p:nvPr userDrawn="1"/>
        </p:nvGrpSpPr>
        <p:grpSpPr>
          <a:xfrm>
            <a:off x="10721797" y="888655"/>
            <a:ext cx="1339023" cy="407045"/>
            <a:chOff x="10721798" y="852808"/>
            <a:chExt cx="1339023" cy="407045"/>
          </a:xfrm>
        </p:grpSpPr>
        <p:pic>
          <p:nvPicPr>
            <p:cNvPr id="7" name="Picture 6">
              <a:extLst>
                <a:ext uri="{FF2B5EF4-FFF2-40B4-BE49-F238E27FC236}">
                  <a16:creationId xmlns:a16="http://schemas.microsoft.com/office/drawing/2014/main" id="{646BDBBF-FDCA-FD8D-5A94-F1C7841EE7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8" name="Rectangle 7">
              <a:extLst>
                <a:ext uri="{FF2B5EF4-FFF2-40B4-BE49-F238E27FC236}">
                  <a16:creationId xmlns:a16="http://schemas.microsoft.com/office/drawing/2014/main" id="{4DAB67D3-39DE-4821-8FF2-5973AEE75A39}"/>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Firoz</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Sherasiya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#2105CS304 (OS)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Process and Threads Management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2A5F84D-BE03-9D66-AACA-ACA13E84680C}"/>
              </a:ext>
            </a:extLst>
          </p:cNvPr>
          <p:cNvGrpSpPr/>
          <p:nvPr userDrawn="1"/>
        </p:nvGrpSpPr>
        <p:grpSpPr>
          <a:xfrm>
            <a:off x="10721797" y="6047527"/>
            <a:ext cx="1339023" cy="407045"/>
            <a:chOff x="10721798" y="852808"/>
            <a:chExt cx="1339023" cy="407045"/>
          </a:xfrm>
        </p:grpSpPr>
        <p:pic>
          <p:nvPicPr>
            <p:cNvPr id="7" name="Picture 6">
              <a:extLst>
                <a:ext uri="{FF2B5EF4-FFF2-40B4-BE49-F238E27FC236}">
                  <a16:creationId xmlns:a16="http://schemas.microsoft.com/office/drawing/2014/main" id="{B9F20EC3-4E55-D929-01F8-29874CC258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8" name="Rectangle 7">
              <a:extLst>
                <a:ext uri="{FF2B5EF4-FFF2-40B4-BE49-F238E27FC236}">
                  <a16:creationId xmlns:a16="http://schemas.microsoft.com/office/drawing/2014/main" id="{C069B8D8-A94C-19EE-D231-406C79CE175B}"/>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Firoz</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Sherasiya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#2105CS304 (OS)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Process and Threads Management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194027A-A053-F904-D08A-CD0FDB58E59C}"/>
              </a:ext>
            </a:extLst>
          </p:cNvPr>
          <p:cNvGrpSpPr/>
          <p:nvPr userDrawn="1"/>
        </p:nvGrpSpPr>
        <p:grpSpPr>
          <a:xfrm>
            <a:off x="158399" y="6047527"/>
            <a:ext cx="1339023" cy="407045"/>
            <a:chOff x="10721798" y="852808"/>
            <a:chExt cx="1339023" cy="407045"/>
          </a:xfrm>
        </p:grpSpPr>
        <p:pic>
          <p:nvPicPr>
            <p:cNvPr id="9" name="Picture 8">
              <a:extLst>
                <a:ext uri="{FF2B5EF4-FFF2-40B4-BE49-F238E27FC236}">
                  <a16:creationId xmlns:a16="http://schemas.microsoft.com/office/drawing/2014/main" id="{D2FDDB5B-9317-73D5-CCA8-101757D5515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id="{3E813991-587D-2462-FB86-3596CBDA7AB0}"/>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#2105CS304 (OS)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Process and Threads Management</a:t>
            </a:r>
          </a:p>
        </p:txBody>
      </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Firoz</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Sherasiya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393398D6-2295-C45D-114A-FB6AB8AB5379}"/>
              </a:ext>
            </a:extLst>
          </p:cNvPr>
          <p:cNvSpPr txBox="1">
            <a:spLocks/>
          </p:cNvSpPr>
          <p:nvPr userDrawn="1"/>
        </p:nvSpPr>
        <p:spPr>
          <a:xfrm>
            <a:off x="4038600" y="6604000"/>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#2105CS304 (OS)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Process and Threads Management</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0"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4" name="Group 3">
            <a:extLst>
              <a:ext uri="{FF2B5EF4-FFF2-40B4-BE49-F238E27FC236}">
                <a16:creationId xmlns:a16="http://schemas.microsoft.com/office/drawing/2014/main" id="{8D4BF65D-451E-C595-F908-DAB903FF6E15}"/>
              </a:ext>
            </a:extLst>
          </p:cNvPr>
          <p:cNvGrpSpPr/>
          <p:nvPr userDrawn="1"/>
        </p:nvGrpSpPr>
        <p:grpSpPr>
          <a:xfrm>
            <a:off x="10357991" y="5976558"/>
            <a:ext cx="1649043" cy="501287"/>
            <a:chOff x="10721798" y="852808"/>
            <a:chExt cx="1339023" cy="407045"/>
          </a:xfrm>
        </p:grpSpPr>
        <p:pic>
          <p:nvPicPr>
            <p:cNvPr id="5" name="Picture 4">
              <a:extLst>
                <a:ext uri="{FF2B5EF4-FFF2-40B4-BE49-F238E27FC236}">
                  <a16:creationId xmlns:a16="http://schemas.microsoft.com/office/drawing/2014/main" id="{EB8E5F88-E096-C9B0-AD73-FB58BFE5003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6" name="Rectangle 5">
              <a:extLst>
                <a:ext uri="{FF2B5EF4-FFF2-40B4-BE49-F238E27FC236}">
                  <a16:creationId xmlns:a16="http://schemas.microsoft.com/office/drawing/2014/main" id="{7D0DDB2B-0545-DFAC-CD92-CACC023EC6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12/31/2023</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3" r:id="rId10"/>
    <p:sldLayoutId id="2147483692" r:id="rId11"/>
    <p:sldLayoutId id="2147483691" r:id="rId12"/>
    <p:sldLayoutId id="2147483674" r:id="rId13"/>
    <p:sldLayoutId id="2147483676" r:id="rId14"/>
    <p:sldLayoutId id="2147483677" r:id="rId15"/>
    <p:sldLayoutId id="2147483678" r:id="rId16"/>
    <p:sldLayoutId id="2147483679" r:id="rId17"/>
    <p:sldLayoutId id="2147483681" r:id="rId18"/>
    <p:sldLayoutId id="2147483683" r:id="rId19"/>
    <p:sldLayoutId id="2147483682" r:id="rId20"/>
    <p:sldLayoutId id="2147483684" r:id="rId21"/>
    <p:sldLayoutId id="2147483685" r:id="rId22"/>
    <p:sldLayoutId id="2147483686"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3.xml"/><Relationship Id="rId4" Type="http://schemas.openxmlformats.org/officeDocument/2006/relationships/image" Target="../media/image5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F305CB-DBE2-45D5-8D0B-92106F27C4BB}"/>
              </a:ext>
            </a:extLst>
          </p:cNvPr>
          <p:cNvSpPr>
            <a:spLocks noGrp="1"/>
          </p:cNvSpPr>
          <p:nvPr>
            <p:ph type="ctrTitle"/>
          </p:nvPr>
        </p:nvSpPr>
        <p:spPr>
          <a:xfrm>
            <a:off x="559490" y="1122364"/>
            <a:ext cx="7315200" cy="2992436"/>
          </a:xfrm>
        </p:spPr>
        <p:txBody>
          <a:bodyPr/>
          <a:lstStyle/>
          <a:p>
            <a:r>
              <a:rPr lang="en-US" sz="4800" b="0" dirty="0">
                <a:latin typeface="Roboto Condensed Light" panose="02000000000000000000" pitchFamily="2" charset="0"/>
                <a:ea typeface="Roboto Condensed Light" panose="02000000000000000000" pitchFamily="2" charset="0"/>
              </a:rPr>
              <a:t>Unit-2</a:t>
            </a:r>
            <a:r>
              <a:rPr lang="en-US" dirty="0"/>
              <a:t> </a:t>
            </a:r>
            <a:br>
              <a:rPr lang="en-US" dirty="0"/>
            </a:br>
            <a:r>
              <a:rPr lang="en-US" dirty="0"/>
              <a:t>Process and Threads Management</a:t>
            </a:r>
          </a:p>
        </p:txBody>
      </p:sp>
      <p:sp>
        <p:nvSpPr>
          <p:cNvPr id="10"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lstStyle/>
          <a:p>
            <a:r>
              <a:rPr lang="en-US" dirty="0"/>
              <a:t>firoz.sherasiya@darshan.ac.in</a:t>
            </a:r>
          </a:p>
        </p:txBody>
      </p:sp>
      <p:sp>
        <p:nvSpPr>
          <p:cNvPr id="11"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p:txBody>
          <a:bodyPr/>
          <a:lstStyle/>
          <a:p>
            <a:r>
              <a:rPr lang="en-US" dirty="0"/>
              <a:t>9879879861</a:t>
            </a:r>
          </a:p>
        </p:txBody>
      </p:sp>
      <p:sp>
        <p:nvSpPr>
          <p:cNvPr id="12"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p:txBody>
          <a:bodyPr/>
          <a:lstStyle/>
          <a:p>
            <a:r>
              <a:rPr lang="en-US" dirty="0"/>
              <a:t>Computer Engineering Department</a:t>
            </a:r>
          </a:p>
        </p:txBody>
      </p:sp>
      <p:sp>
        <p:nvSpPr>
          <p:cNvPr id="13"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lstStyle/>
          <a:p>
            <a:r>
              <a:rPr lang="en-US" dirty="0"/>
              <a:t>Prof. </a:t>
            </a:r>
            <a:r>
              <a:rPr lang="en-US" dirty="0" err="1"/>
              <a:t>Firoz</a:t>
            </a:r>
            <a:r>
              <a:rPr lang="en-US" dirty="0"/>
              <a:t> A </a:t>
            </a:r>
            <a:r>
              <a:rPr lang="en-US" dirty="0" err="1"/>
              <a:t>Sherasiya</a:t>
            </a:r>
            <a:endParaRPr lang="en-US" dirty="0"/>
          </a:p>
        </p:txBody>
      </p:sp>
      <p:sp>
        <p:nvSpPr>
          <p:cNvPr id="14"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p:txBody>
          <a:bodyPr/>
          <a:lstStyle/>
          <a:p>
            <a:r>
              <a:rPr lang="en-US" b="1" dirty="0"/>
              <a:t>Operating System </a:t>
            </a:r>
            <a:r>
              <a:rPr lang="en-US" dirty="0">
                <a:latin typeface="Roboto Condensed Light" panose="02000000000000000000" pitchFamily="2" charset="0"/>
                <a:ea typeface="Roboto Condensed Light" panose="02000000000000000000" pitchFamily="2" charset="0"/>
              </a:rPr>
              <a:t>(OS)</a:t>
            </a:r>
          </a:p>
          <a:p>
            <a:r>
              <a:rPr lang="en-US" b="1" dirty="0"/>
              <a:t>2101CS403</a:t>
            </a:r>
          </a:p>
        </p:txBody>
      </p:sp>
      <p:pic>
        <p:nvPicPr>
          <p:cNvPr id="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600834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Multiprogramming execution</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CPU </a:t>
            </a:r>
            <a:r>
              <a:rPr lang="en-US" b="1" dirty="0">
                <a:solidFill>
                  <a:srgbClr val="C00000"/>
                </a:solidFill>
              </a:rPr>
              <a:t>switches </a:t>
            </a:r>
            <a:r>
              <a:rPr lang="en-US" dirty="0"/>
              <a:t>from process </a:t>
            </a:r>
            <a:r>
              <a:rPr lang="en-US" b="1" dirty="0">
                <a:solidFill>
                  <a:srgbClr val="C00000"/>
                </a:solidFill>
              </a:rPr>
              <a:t>P2 to </a:t>
            </a:r>
            <a:r>
              <a:rPr lang="en-US" dirty="0"/>
              <a:t>process </a:t>
            </a:r>
            <a:r>
              <a:rPr lang="en-US" b="1" dirty="0">
                <a:solidFill>
                  <a:srgbClr val="C00000"/>
                </a:solidFill>
              </a:rPr>
              <a:t>P3</a:t>
            </a:r>
            <a:r>
              <a:rPr lang="en-US" dirty="0"/>
              <a:t>.</a:t>
            </a:r>
          </a:p>
          <a:p>
            <a:r>
              <a:rPr lang="en-US" dirty="0"/>
              <a:t>CPU is </a:t>
            </a:r>
            <a:r>
              <a:rPr lang="en-US" b="1" dirty="0">
                <a:solidFill>
                  <a:srgbClr val="C00000"/>
                </a:solidFill>
              </a:rPr>
              <a:t>allocated to process P3 </a:t>
            </a:r>
            <a:r>
              <a:rPr lang="en-US" dirty="0"/>
              <a:t>(process P3 is running).</a:t>
            </a:r>
          </a:p>
          <a:p>
            <a:r>
              <a:rPr lang="en-US" b="1" dirty="0">
                <a:solidFill>
                  <a:srgbClr val="C00000"/>
                </a:solidFill>
              </a:rPr>
              <a:t>Data of process P2 is copied back </a:t>
            </a:r>
            <a:r>
              <a:rPr lang="en-US" dirty="0"/>
              <a:t>its logical program counter.</a:t>
            </a:r>
          </a:p>
          <a:p>
            <a:r>
              <a:rPr lang="en-US" b="1" dirty="0">
                <a:solidFill>
                  <a:srgbClr val="C00000"/>
                </a:solidFill>
              </a:rPr>
              <a:t>Data of process P3 is copied </a:t>
            </a:r>
            <a:r>
              <a:rPr lang="en-US" dirty="0"/>
              <a:t>from its logical program counter to the physical program counter.</a:t>
            </a:r>
          </a:p>
          <a:p>
            <a:endParaRPr lang="en-US" dirty="0"/>
          </a:p>
        </p:txBody>
      </p:sp>
      <p:pic>
        <p:nvPicPr>
          <p:cNvPr id="9" name="Picture 2" descr="Image result for process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585" y="2707701"/>
            <a:ext cx="1552337" cy="13357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240030" y="1163755"/>
            <a:ext cx="1106567" cy="1108988"/>
          </a:xfrm>
          <a:prstGeom prst="rect">
            <a:avLst/>
          </a:prstGeom>
        </p:spPr>
      </p:pic>
      <p:pic>
        <p:nvPicPr>
          <p:cNvPr id="11" name="Picture 10"/>
          <p:cNvPicPr>
            <a:picLocks noChangeAspect="1"/>
          </p:cNvPicPr>
          <p:nvPr/>
        </p:nvPicPr>
        <p:blipFill>
          <a:blip r:embed="rId3"/>
          <a:stretch>
            <a:fillRect/>
          </a:stretch>
        </p:blipFill>
        <p:spPr>
          <a:xfrm>
            <a:off x="1474470" y="1163755"/>
            <a:ext cx="1106567" cy="1108988"/>
          </a:xfrm>
          <a:prstGeom prst="rect">
            <a:avLst/>
          </a:prstGeom>
        </p:spPr>
      </p:pic>
      <p:pic>
        <p:nvPicPr>
          <p:cNvPr id="12" name="Picture 11"/>
          <p:cNvPicPr>
            <a:picLocks noChangeAspect="1"/>
          </p:cNvPicPr>
          <p:nvPr/>
        </p:nvPicPr>
        <p:blipFill>
          <a:blip r:embed="rId3"/>
          <a:stretch>
            <a:fillRect/>
          </a:stretch>
        </p:blipFill>
        <p:spPr>
          <a:xfrm>
            <a:off x="2708910" y="1163755"/>
            <a:ext cx="1106567" cy="1108988"/>
          </a:xfrm>
          <a:prstGeom prst="rect">
            <a:avLst/>
          </a:prstGeom>
        </p:spPr>
      </p:pic>
      <p:sp>
        <p:nvSpPr>
          <p:cNvPr id="13" name="TextBox 12"/>
          <p:cNvSpPr txBox="1"/>
          <p:nvPr/>
        </p:nvSpPr>
        <p:spPr>
          <a:xfrm>
            <a:off x="7355879" y="2064912"/>
            <a:ext cx="1597619" cy="731520"/>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Physical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p:txBody>
      </p:sp>
      <p:sp>
        <p:nvSpPr>
          <p:cNvPr id="14" name="TextBox 13"/>
          <p:cNvSpPr txBox="1"/>
          <p:nvPr/>
        </p:nvSpPr>
        <p:spPr>
          <a:xfrm>
            <a:off x="4724400" y="2070104"/>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5" name="TextBox 14"/>
          <p:cNvSpPr txBox="1"/>
          <p:nvPr/>
        </p:nvSpPr>
        <p:spPr>
          <a:xfrm>
            <a:off x="4724400" y="1191398"/>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6" name="TextBox 15"/>
          <p:cNvSpPr txBox="1"/>
          <p:nvPr/>
        </p:nvSpPr>
        <p:spPr>
          <a:xfrm>
            <a:off x="4724400" y="2948810"/>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7" name="TextBox 16"/>
          <p:cNvSpPr txBox="1"/>
          <p:nvPr/>
        </p:nvSpPr>
        <p:spPr>
          <a:xfrm>
            <a:off x="579807" y="914400"/>
            <a:ext cx="427012"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sp>
        <p:nvSpPr>
          <p:cNvPr id="18" name="TextBox 17"/>
          <p:cNvSpPr txBox="1"/>
          <p:nvPr/>
        </p:nvSpPr>
        <p:spPr>
          <a:xfrm>
            <a:off x="1820838" y="914400"/>
            <a:ext cx="413830"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sp>
        <p:nvSpPr>
          <p:cNvPr id="19" name="TextBox 18"/>
          <p:cNvSpPr txBox="1"/>
          <p:nvPr/>
        </p:nvSpPr>
        <p:spPr>
          <a:xfrm>
            <a:off x="3067169" y="914400"/>
            <a:ext cx="39004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P3</a:t>
            </a:r>
          </a:p>
        </p:txBody>
      </p:sp>
      <p:sp>
        <p:nvSpPr>
          <p:cNvPr id="20" name="TextBox 19"/>
          <p:cNvSpPr txBox="1"/>
          <p:nvPr/>
        </p:nvSpPr>
        <p:spPr>
          <a:xfrm>
            <a:off x="5099624" y="914400"/>
            <a:ext cx="887512"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Memory</a:t>
            </a:r>
          </a:p>
        </p:txBody>
      </p:sp>
      <p:sp>
        <p:nvSpPr>
          <p:cNvPr id="21" name="TextBox 20"/>
          <p:cNvSpPr txBox="1"/>
          <p:nvPr/>
        </p:nvSpPr>
        <p:spPr>
          <a:xfrm>
            <a:off x="7675901" y="1753517"/>
            <a:ext cx="957577"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Processor</a:t>
            </a:r>
          </a:p>
        </p:txBody>
      </p:sp>
      <p:sp>
        <p:nvSpPr>
          <p:cNvPr id="22" name="Rectangle 21"/>
          <p:cNvSpPr/>
          <p:nvPr/>
        </p:nvSpPr>
        <p:spPr>
          <a:xfrm>
            <a:off x="7963347" y="2542715"/>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P2</a:t>
            </a:r>
          </a:p>
        </p:txBody>
      </p:sp>
      <p:sp>
        <p:nvSpPr>
          <p:cNvPr id="24" name="Rectangle 23"/>
          <p:cNvSpPr/>
          <p:nvPr/>
        </p:nvSpPr>
        <p:spPr>
          <a:xfrm>
            <a:off x="5352039" y="3426613"/>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P3</a:t>
            </a:r>
          </a:p>
        </p:txBody>
      </p:sp>
      <p:cxnSp>
        <p:nvCxnSpPr>
          <p:cNvPr id="26" name="Straight Arrow Connector 25"/>
          <p:cNvCxnSpPr>
            <a:endCxn id="12" idx="2"/>
          </p:cNvCxnSpPr>
          <p:nvPr/>
        </p:nvCxnSpPr>
        <p:spPr>
          <a:xfrm flipV="1">
            <a:off x="2037390" y="2272743"/>
            <a:ext cx="1224804" cy="5053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3" idx="1"/>
          </p:cNvCxnSpPr>
          <p:nvPr/>
        </p:nvCxnSpPr>
        <p:spPr>
          <a:xfrm flipV="1">
            <a:off x="6362361" y="2430672"/>
            <a:ext cx="993518" cy="887294"/>
          </a:xfrm>
          <a:prstGeom prst="straightConnector1">
            <a:avLst/>
          </a:prstGeom>
          <a:ln w="38100">
            <a:solidFill>
              <a:srgbClr val="70AD4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88177" y="2153389"/>
            <a:ext cx="36916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cxnSp>
        <p:nvCxnSpPr>
          <p:cNvPr id="25" name="Straight Arrow Connector 24"/>
          <p:cNvCxnSpPr>
            <a:endCxn id="14" idx="3"/>
          </p:cNvCxnSpPr>
          <p:nvPr/>
        </p:nvCxnSpPr>
        <p:spPr>
          <a:xfrm flipH="1">
            <a:off x="6362361" y="2430672"/>
            <a:ext cx="993518" cy="5192"/>
          </a:xfrm>
          <a:prstGeom prst="straightConnector1">
            <a:avLst/>
          </a:prstGeom>
          <a:ln w="38100">
            <a:solidFill>
              <a:srgbClr val="70AD4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558812" y="2628098"/>
            <a:ext cx="36916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P3</a:t>
            </a:r>
          </a:p>
        </p:txBody>
      </p:sp>
      <p:sp>
        <p:nvSpPr>
          <p:cNvPr id="30" name="Rectangle 29"/>
          <p:cNvSpPr/>
          <p:nvPr/>
        </p:nvSpPr>
        <p:spPr>
          <a:xfrm>
            <a:off x="5352039" y="1669201"/>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P1</a:t>
            </a:r>
          </a:p>
        </p:txBody>
      </p:sp>
    </p:spTree>
    <p:extLst>
      <p:ext uri="{BB962C8B-B14F-4D97-AF65-F5344CB8AC3E}">
        <p14:creationId xmlns:p14="http://schemas.microsoft.com/office/powerpoint/2010/main" val="282810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right)">
                                      <p:cBhvr>
                                        <p:cTn id="18" dur="500"/>
                                        <p:tgtEl>
                                          <p:spTgt spid="25"/>
                                        </p:tgtEl>
                                      </p:cBhvr>
                                    </p:animEffect>
                                  </p:childTnLst>
                                </p:cTn>
                              </p:par>
                              <p:par>
                                <p:cTn id="19" presetID="35" presetClass="path" presetSubtype="0" accel="50000" decel="50000" fill="hold" grpId="0" nodeType="withEffect">
                                  <p:stCondLst>
                                    <p:cond delay="0"/>
                                  </p:stCondLst>
                                  <p:childTnLst>
                                    <p:animMotion origin="layout" path="M 2.22045E-16 -1.85185E-6 L -0.21276 0.00093 " pathEditMode="relative" rAng="0" ptsTypes="AA">
                                      <p:cBhvr>
                                        <p:cTn id="20" dur="2000" fill="hold"/>
                                        <p:tgtEl>
                                          <p:spTgt spid="22"/>
                                        </p:tgtEl>
                                        <p:attrNameLst>
                                          <p:attrName>ppt_x</p:attrName>
                                          <p:attrName>ppt_y</p:attrName>
                                        </p:attrNameLst>
                                      </p:cBhvr>
                                      <p:rCtr x="-10638" y="46"/>
                                    </p:animMotion>
                                  </p:childTnLst>
                                </p:cTn>
                              </p:par>
                              <p:par>
                                <p:cTn id="21" presetID="10"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fade">
                                      <p:cBhvr>
                                        <p:cTn id="23" dur="500"/>
                                        <p:tgtEl>
                                          <p:spTgt spid="3">
                                            <p:txEl>
                                              <p:pRg st="10" end="1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fade">
                                      <p:cBhvr>
                                        <p:cTn id="31" dur="500"/>
                                        <p:tgtEl>
                                          <p:spTgt spid="3">
                                            <p:txEl>
                                              <p:pRg st="11" end="11"/>
                                            </p:txEl>
                                          </p:spTgt>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56" presetClass="path" presetSubtype="0" accel="50000" decel="50000" fill="hold" grpId="0" nodeType="withEffect">
                                  <p:stCondLst>
                                    <p:cond delay="0"/>
                                  </p:stCondLst>
                                  <p:childTnLst>
                                    <p:animMotion origin="layout" path="M 2.70833E-6 4.44444E-6 L 0.21419 -0.1287 " pathEditMode="relative" rAng="0" ptsTypes="AA">
                                      <p:cBhvr>
                                        <p:cTn id="41" dur="1500" fill="hold"/>
                                        <p:tgtEl>
                                          <p:spTgt spid="24"/>
                                        </p:tgtEl>
                                        <p:attrNameLst>
                                          <p:attrName>ppt_x</p:attrName>
                                          <p:attrName>ppt_y</p:attrName>
                                        </p:attrNameLst>
                                      </p:cBhvr>
                                      <p:rCtr x="10742"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Model</a:t>
            </a:r>
          </a:p>
        </p:txBody>
      </p:sp>
      <p:sp>
        <p:nvSpPr>
          <p:cNvPr id="3" name="Content Placeholder 2"/>
          <p:cNvSpPr>
            <a:spLocks noGrp="1"/>
          </p:cNvSpPr>
          <p:nvPr>
            <p:ph idx="1"/>
          </p:nvPr>
        </p:nvSpPr>
        <p:spPr/>
        <p:txBody>
          <a:bodyPr/>
          <a:lstStyle/>
          <a:p>
            <a:pPr marL="0" indent="0">
              <a:buNone/>
            </a:pPr>
            <a:endParaRPr lang="en-US" dirty="0"/>
          </a:p>
        </p:txBody>
      </p:sp>
      <p:pic>
        <p:nvPicPr>
          <p:cNvPr id="31" name="Picture 1028" descr="2-1"/>
          <p:cNvPicPr>
            <a:picLocks noChangeAspect="1" noChangeArrowheads="1"/>
          </p:cNvPicPr>
          <p:nvPr/>
        </p:nvPicPr>
        <p:blipFill rotWithShape="1">
          <a:blip r:embed="rId2">
            <a:extLst>
              <a:ext uri="{28A0092B-C50C-407E-A947-70E740481C1C}">
                <a14:useLocalDpi xmlns:a14="http://schemas.microsoft.com/office/drawing/2010/main" val="0"/>
              </a:ext>
            </a:extLst>
          </a:blip>
          <a:srcRect r="76214" b="9180"/>
          <a:stretch/>
        </p:blipFill>
        <p:spPr bwMode="auto">
          <a:xfrm>
            <a:off x="240030" y="977921"/>
            <a:ext cx="2612675" cy="3200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028" descr="2-1"/>
          <p:cNvPicPr>
            <a:picLocks noChangeAspect="1" noChangeArrowheads="1"/>
          </p:cNvPicPr>
          <p:nvPr/>
        </p:nvPicPr>
        <p:blipFill rotWithShape="1">
          <a:blip r:embed="rId2">
            <a:extLst>
              <a:ext uri="{28A0092B-C50C-407E-A947-70E740481C1C}">
                <a14:useLocalDpi xmlns:a14="http://schemas.microsoft.com/office/drawing/2010/main" val="0"/>
              </a:ext>
            </a:extLst>
          </a:blip>
          <a:srcRect l="23329" r="39046" b="9180"/>
          <a:stretch/>
        </p:blipFill>
        <p:spPr bwMode="auto">
          <a:xfrm>
            <a:off x="3313297" y="977921"/>
            <a:ext cx="4132764" cy="3200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1028" descr="2-1"/>
          <p:cNvPicPr>
            <a:picLocks noChangeAspect="1" noChangeArrowheads="1"/>
          </p:cNvPicPr>
          <p:nvPr/>
        </p:nvPicPr>
        <p:blipFill rotWithShape="1">
          <a:blip r:embed="rId2">
            <a:extLst>
              <a:ext uri="{28A0092B-C50C-407E-A947-70E740481C1C}">
                <a14:useLocalDpi xmlns:a14="http://schemas.microsoft.com/office/drawing/2010/main" val="0"/>
              </a:ext>
            </a:extLst>
          </a:blip>
          <a:srcRect l="63696" b="10129"/>
          <a:stretch/>
        </p:blipFill>
        <p:spPr bwMode="auto">
          <a:xfrm>
            <a:off x="7908179" y="977921"/>
            <a:ext cx="4029890" cy="3200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40030" y="4175628"/>
            <a:ext cx="2615184" cy="584775"/>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lvl="0" algn="ctr">
              <a:defRPr/>
            </a:pPr>
            <a:r>
              <a:rPr lang="en-US" sz="1600" kern="0" dirty="0">
                <a:solidFill>
                  <a:prstClr val="black"/>
                </a:solidFill>
                <a:latin typeface="Calibri" panose="020F0502020204030204"/>
              </a:rPr>
              <a:t>Multiprogramming of </a:t>
            </a:r>
          </a:p>
          <a:p>
            <a:pPr lvl="0" algn="ctr">
              <a:defRPr/>
            </a:pPr>
            <a:r>
              <a:rPr lang="en-US" sz="1600" kern="0" dirty="0">
                <a:solidFill>
                  <a:prstClr val="black"/>
                </a:solidFill>
                <a:latin typeface="Calibri" panose="020F0502020204030204"/>
              </a:rPr>
              <a:t>four programs in memory</a:t>
            </a:r>
            <a:endParaRPr kumimoji="0" lang="en-US" sz="1600" i="0" u="none" strike="noStrike" kern="0" cap="none" spc="0" normalizeH="0" baseline="0" noProof="0" dirty="0">
              <a:ln>
                <a:noFill/>
              </a:ln>
              <a:solidFill>
                <a:prstClr val="black"/>
              </a:solidFill>
              <a:effectLst/>
              <a:uLnTx/>
              <a:uFillTx/>
              <a:latin typeface="Calibri" panose="020F0502020204030204"/>
            </a:endParaRPr>
          </a:p>
        </p:txBody>
      </p:sp>
      <p:sp>
        <p:nvSpPr>
          <p:cNvPr id="8" name="TextBox 7"/>
          <p:cNvSpPr txBox="1"/>
          <p:nvPr/>
        </p:nvSpPr>
        <p:spPr>
          <a:xfrm>
            <a:off x="3313135" y="4175628"/>
            <a:ext cx="4133088" cy="1077218"/>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lvl="0" algn="ctr">
              <a:defRPr/>
            </a:pPr>
            <a:r>
              <a:rPr lang="en-US" sz="1600" kern="0" dirty="0">
                <a:solidFill>
                  <a:prstClr val="black"/>
                </a:solidFill>
                <a:latin typeface="Calibri" panose="020F0502020204030204"/>
              </a:rPr>
              <a:t>Conceptual model of 4 independent, sequential processes, each with its own flow of control (i.e., its own logical program counter) and each one running independently of the other ones. </a:t>
            </a:r>
            <a:endParaRPr kumimoji="0" lang="en-US" sz="1600" i="0" u="none" strike="noStrike" kern="0" cap="none" spc="0" normalizeH="0" baseline="0" noProof="0" dirty="0">
              <a:ln>
                <a:noFill/>
              </a:ln>
              <a:solidFill>
                <a:prstClr val="black"/>
              </a:solidFill>
              <a:effectLst/>
              <a:uLnTx/>
              <a:uFillTx/>
              <a:latin typeface="Calibri" panose="020F0502020204030204"/>
            </a:endParaRPr>
          </a:p>
        </p:txBody>
      </p:sp>
      <p:sp>
        <p:nvSpPr>
          <p:cNvPr id="9" name="TextBox 8"/>
          <p:cNvSpPr txBox="1"/>
          <p:nvPr/>
        </p:nvSpPr>
        <p:spPr>
          <a:xfrm>
            <a:off x="7906872" y="4175628"/>
            <a:ext cx="4032504" cy="1077218"/>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lvl="0" algn="ctr">
              <a:defRPr/>
            </a:pPr>
            <a:r>
              <a:rPr lang="en-US" sz="1600" kern="0" dirty="0">
                <a:solidFill>
                  <a:prstClr val="black"/>
                </a:solidFill>
                <a:latin typeface="Calibri" panose="020F0502020204030204"/>
              </a:rPr>
              <a:t>Over a long period of time interval, all the processes have made progress, but at any given instant only one process is actually running.</a:t>
            </a:r>
            <a:endParaRPr kumimoji="0" lang="en-US" sz="160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18137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Creation</a:t>
            </a:r>
          </a:p>
        </p:txBody>
      </p:sp>
      <p:sp>
        <p:nvSpPr>
          <p:cNvPr id="3" name="Content Placeholder 2"/>
          <p:cNvSpPr>
            <a:spLocks noGrp="1"/>
          </p:cNvSpPr>
          <p:nvPr>
            <p:ph idx="1"/>
          </p:nvPr>
        </p:nvSpPr>
        <p:spPr>
          <a:xfrm>
            <a:off x="131178" y="863444"/>
            <a:ext cx="11932920" cy="5590565"/>
          </a:xfrm>
        </p:spPr>
        <p:txBody>
          <a:bodyPr/>
          <a:lstStyle/>
          <a:p>
            <a:pPr marL="0" indent="0">
              <a:buNone/>
            </a:pPr>
            <a:endParaRPr lang="en-US" dirty="0"/>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417"/>
          <a:stretch/>
        </p:blipFill>
        <p:spPr bwMode="auto">
          <a:xfrm>
            <a:off x="228600" y="890339"/>
            <a:ext cx="4028810" cy="245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4257410" y="890339"/>
            <a:ext cx="7589520" cy="210312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b="1" dirty="0">
                <a:solidFill>
                  <a:schemeClr val="accent6"/>
                </a:solidFill>
              </a:rPr>
              <a:t>System initialization</a:t>
            </a:r>
          </a:p>
          <a:p>
            <a:pPr lvl="1"/>
            <a:r>
              <a:rPr lang="en-US" dirty="0"/>
              <a:t>At the time of </a:t>
            </a:r>
            <a:r>
              <a:rPr lang="en-US" b="1" dirty="0">
                <a:solidFill>
                  <a:schemeClr val="accent6"/>
                </a:solidFill>
              </a:rPr>
              <a:t>system (OS) booting </a:t>
            </a:r>
            <a:r>
              <a:rPr lang="en-US" dirty="0"/>
              <a:t>various processes are created</a:t>
            </a:r>
          </a:p>
          <a:p>
            <a:pPr lvl="1"/>
            <a:r>
              <a:rPr lang="en-US" dirty="0"/>
              <a:t>Foreground and background processes are created</a:t>
            </a:r>
          </a:p>
          <a:p>
            <a:pPr lvl="1"/>
            <a:r>
              <a:rPr lang="en-US" b="1" dirty="0">
                <a:solidFill>
                  <a:schemeClr val="accent6"/>
                </a:solidFill>
              </a:rPr>
              <a:t>Background process </a:t>
            </a:r>
            <a:r>
              <a:rPr lang="en-US" dirty="0"/>
              <a:t>– that </a:t>
            </a:r>
            <a:r>
              <a:rPr lang="en-US" b="1" dirty="0">
                <a:solidFill>
                  <a:schemeClr val="accent6"/>
                </a:solidFill>
              </a:rPr>
              <a:t>do not interact with user </a:t>
            </a:r>
            <a:r>
              <a:rPr lang="en-US" dirty="0"/>
              <a:t>e.g. process to accept mail</a:t>
            </a:r>
          </a:p>
          <a:p>
            <a:pPr lvl="1"/>
            <a:r>
              <a:rPr lang="en-US" b="1" dirty="0">
                <a:solidFill>
                  <a:schemeClr val="accent6"/>
                </a:solidFill>
              </a:rPr>
              <a:t>Foreground Process </a:t>
            </a:r>
            <a:r>
              <a:rPr lang="en-US" dirty="0"/>
              <a:t>– that </a:t>
            </a:r>
            <a:r>
              <a:rPr lang="en-US" b="1" dirty="0">
                <a:solidFill>
                  <a:schemeClr val="accent6"/>
                </a:solidFill>
              </a:rPr>
              <a:t>interact with user</a:t>
            </a:r>
          </a:p>
        </p:txBody>
      </p:sp>
      <p:sp>
        <p:nvSpPr>
          <p:cNvPr id="12" name="Content Placeholder 2"/>
          <p:cNvSpPr txBox="1">
            <a:spLocks/>
          </p:cNvSpPr>
          <p:nvPr/>
        </p:nvSpPr>
        <p:spPr>
          <a:xfrm>
            <a:off x="4257410" y="3565319"/>
            <a:ext cx="7589520" cy="228600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b="1" dirty="0">
                <a:solidFill>
                  <a:schemeClr val="accent6"/>
                </a:solidFill>
              </a:rPr>
              <a:t>Execution of a process creation system call (fork) by running process</a:t>
            </a:r>
          </a:p>
          <a:p>
            <a:pPr lvl="1"/>
            <a:r>
              <a:rPr lang="en-US" dirty="0"/>
              <a:t>Running process will issue system call (fork) to </a:t>
            </a:r>
            <a:r>
              <a:rPr lang="en-US" b="1" dirty="0">
                <a:solidFill>
                  <a:schemeClr val="accent6"/>
                </a:solidFill>
              </a:rPr>
              <a:t>create one or more new process to help it</a:t>
            </a:r>
            <a:r>
              <a:rPr lang="en-US" dirty="0"/>
              <a:t>.</a:t>
            </a:r>
          </a:p>
          <a:p>
            <a:pPr lvl="1"/>
            <a:r>
              <a:rPr lang="en-US" dirty="0"/>
              <a:t>A process fetching large amount of data and execute it will create two different processes one for fetching data and another to execute it.</a:t>
            </a:r>
          </a:p>
        </p:txBody>
      </p:sp>
      <p:sp>
        <p:nvSpPr>
          <p:cNvPr id="13" name="Content Placeholder 2"/>
          <p:cNvSpPr txBox="1">
            <a:spLocks/>
          </p:cNvSpPr>
          <p:nvPr/>
        </p:nvSpPr>
        <p:spPr>
          <a:xfrm>
            <a:off x="228600" y="3565319"/>
            <a:ext cx="4032504" cy="2459736"/>
          </a:xfrm>
          <a:prstGeom prst="rect">
            <a:avLst/>
          </a:prstGeom>
          <a:noFill/>
          <a:ln>
            <a:solidFill>
              <a:schemeClr val="tx1"/>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4" name="Oval 13"/>
          <p:cNvSpPr/>
          <p:nvPr/>
        </p:nvSpPr>
        <p:spPr>
          <a:xfrm>
            <a:off x="1884852" y="4435187"/>
            <a:ext cx="720000" cy="72000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P3</a:t>
            </a:r>
          </a:p>
        </p:txBody>
      </p:sp>
      <p:sp>
        <p:nvSpPr>
          <p:cNvPr id="15" name="Oval 14"/>
          <p:cNvSpPr/>
          <p:nvPr/>
        </p:nvSpPr>
        <p:spPr>
          <a:xfrm>
            <a:off x="1884852" y="4435187"/>
            <a:ext cx="720000" cy="72000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P2</a:t>
            </a:r>
          </a:p>
        </p:txBody>
      </p:sp>
      <p:sp>
        <p:nvSpPr>
          <p:cNvPr id="16" name="Oval 15"/>
          <p:cNvSpPr/>
          <p:nvPr/>
        </p:nvSpPr>
        <p:spPr>
          <a:xfrm>
            <a:off x="1635252" y="4185587"/>
            <a:ext cx="1219200" cy="121920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P1</a:t>
            </a:r>
          </a:p>
        </p:txBody>
      </p:sp>
    </p:spTree>
    <p:extLst>
      <p:ext uri="{BB962C8B-B14F-4D97-AF65-F5344CB8AC3E}">
        <p14:creationId xmlns:p14="http://schemas.microsoft.com/office/powerpoint/2010/main" val="381636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500"/>
                                        <p:tgtEl>
                                          <p:spTgt spid="1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fade">
                                      <p:cBhvr>
                                        <p:cTn id="30" dur="500"/>
                                        <p:tgtEl>
                                          <p:spTgt spid="1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500"/>
                                        <p:tgtEl>
                                          <p:spTgt spid="11">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63" presetClass="path" presetSubtype="0" accel="50000" decel="50000" fill="hold" grpId="1" nodeType="withEffect">
                                  <p:stCondLst>
                                    <p:cond delay="0"/>
                                  </p:stCondLst>
                                  <p:childTnLst>
                                    <p:animMotion origin="layout" path="M -4.58333E-6 -4.07407E-6 L 0.12579 -4.07407E-6 " pathEditMode="relative" rAng="0" ptsTypes="AA">
                                      <p:cBhvr>
                                        <p:cTn id="53" dur="2000" fill="hold"/>
                                        <p:tgtEl>
                                          <p:spTgt spid="15"/>
                                        </p:tgtEl>
                                        <p:attrNameLst>
                                          <p:attrName>ppt_x</p:attrName>
                                          <p:attrName>ppt_y</p:attrName>
                                        </p:attrNameLst>
                                      </p:cBhvr>
                                      <p:rCtr x="6289" y="0"/>
                                    </p:animMotion>
                                  </p:childTnLst>
                                </p:cTn>
                              </p:par>
                              <p:par>
                                <p:cTn id="54" presetID="35" presetClass="path" presetSubtype="0" accel="50000" decel="50000" fill="hold" grpId="0" nodeType="withEffect">
                                  <p:stCondLst>
                                    <p:cond delay="0"/>
                                  </p:stCondLst>
                                  <p:childTnLst>
                                    <p:animMotion origin="layout" path="M -4.58333E-6 -4.07407E-6 L -0.12929 0.00047 " pathEditMode="relative" rAng="0" ptsTypes="AA">
                                      <p:cBhvr>
                                        <p:cTn id="55" dur="2000" fill="hold"/>
                                        <p:tgtEl>
                                          <p:spTgt spid="14"/>
                                        </p:tgtEl>
                                        <p:attrNameLst>
                                          <p:attrName>ppt_x</p:attrName>
                                          <p:attrName>ppt_y</p:attrName>
                                        </p:attrNameLst>
                                      </p:cBhvr>
                                      <p:rCtr x="-6471" y="23"/>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nodeType="with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fade">
                                      <p:cBhvr>
                                        <p:cTn id="63" dur="500"/>
                                        <p:tgtEl>
                                          <p:spTgt spid="12">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2">
                                            <p:txEl>
                                              <p:pRg st="1" end="1"/>
                                            </p:txEl>
                                          </p:spTgt>
                                        </p:tgtEl>
                                        <p:attrNameLst>
                                          <p:attrName>style.visibility</p:attrName>
                                        </p:attrNameLst>
                                      </p:cBhvr>
                                      <p:to>
                                        <p:strVal val="visible"/>
                                      </p:to>
                                    </p:set>
                                    <p:animEffect transition="in" filter="fade">
                                      <p:cBhvr>
                                        <p:cTn id="68" dur="500"/>
                                        <p:tgtEl>
                                          <p:spTgt spid="12">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xEl>
                                              <p:pRg st="2" end="2"/>
                                            </p:txEl>
                                          </p:spTgt>
                                        </p:tgtEl>
                                        <p:attrNameLst>
                                          <p:attrName>style.visibility</p:attrName>
                                        </p:attrNameLst>
                                      </p:cBhvr>
                                      <p:to>
                                        <p:strVal val="visible"/>
                                      </p:to>
                                    </p:set>
                                    <p:animEffect transition="in" filter="fade">
                                      <p:cBhvr>
                                        <p:cTn id="73"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4" grpId="1" animBg="1"/>
      <p:bldP spid="15" grpId="0" animBg="1"/>
      <p:bldP spid="15" grpId="1"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Creation</a:t>
            </a:r>
          </a:p>
        </p:txBody>
      </p:sp>
      <p:pic>
        <p:nvPicPr>
          <p:cNvPr id="18" name="Content Placeholder 1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1227" y="2406217"/>
            <a:ext cx="6648450" cy="3143250"/>
          </a:xfrm>
          <a:ln>
            <a:solidFill>
              <a:schemeClr val="tx1"/>
            </a:solidFill>
          </a:ln>
        </p:spPr>
      </p:pic>
      <p:sp>
        <p:nvSpPr>
          <p:cNvPr id="11" name="Content Placeholder 2"/>
          <p:cNvSpPr txBox="1">
            <a:spLocks/>
          </p:cNvSpPr>
          <p:nvPr/>
        </p:nvSpPr>
        <p:spPr>
          <a:xfrm>
            <a:off x="4710532" y="890339"/>
            <a:ext cx="7132320" cy="109728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dirty="0"/>
              <a:t>A </a:t>
            </a:r>
            <a:r>
              <a:rPr lang="en-US" b="1" dirty="0">
                <a:solidFill>
                  <a:schemeClr val="accent6"/>
                </a:solidFill>
              </a:rPr>
              <a:t>user request to create a new process</a:t>
            </a:r>
          </a:p>
          <a:p>
            <a:pPr lvl="1"/>
            <a:r>
              <a:rPr lang="en-US" dirty="0"/>
              <a:t>Start process by clicking an icon (opening word file by double click) or by typing command.</a:t>
            </a:r>
            <a:endParaRPr lang="en-US" b="1" dirty="0">
              <a:solidFill>
                <a:schemeClr val="accent6"/>
              </a:solidFill>
            </a:endParaRPr>
          </a:p>
        </p:txBody>
      </p:sp>
      <p:sp>
        <p:nvSpPr>
          <p:cNvPr id="12" name="Content Placeholder 2"/>
          <p:cNvSpPr txBox="1">
            <a:spLocks/>
          </p:cNvSpPr>
          <p:nvPr/>
        </p:nvSpPr>
        <p:spPr>
          <a:xfrm>
            <a:off x="4250157" y="5553292"/>
            <a:ext cx="7589520" cy="82296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n-US" b="1" dirty="0">
                <a:solidFill>
                  <a:schemeClr val="accent6"/>
                </a:solidFill>
              </a:rPr>
              <a:t>Initialization of batch process</a:t>
            </a:r>
          </a:p>
          <a:p>
            <a:pPr lvl="1"/>
            <a:r>
              <a:rPr lang="en-US" dirty="0"/>
              <a:t>Applicable to only batch system found on large mainframe</a:t>
            </a:r>
          </a:p>
        </p:txBody>
      </p:sp>
      <p:pic>
        <p:nvPicPr>
          <p:cNvPr id="17" name="Picture 2"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0127" y="890339"/>
            <a:ext cx="451485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65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xEl>
                                              <p:pRg st="1" end="1"/>
                                            </p:txEl>
                                          </p:spTgt>
                                        </p:tgtEl>
                                        <p:attrNameLst>
                                          <p:attrName>style.visibility</p:attrName>
                                        </p:attrNameLst>
                                      </p:cBhvr>
                                      <p:to>
                                        <p:strVal val="visible"/>
                                      </p:to>
                                    </p:set>
                                    <p:animEffect transition="in" filter="fade">
                                      <p:cBhvr>
                                        <p:cTn id="38"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 Termination</a:t>
            </a:r>
          </a:p>
        </p:txBody>
      </p:sp>
      <p:sp>
        <p:nvSpPr>
          <p:cNvPr id="11" name="Content Placeholder 10"/>
          <p:cNvSpPr>
            <a:spLocks noGrp="1"/>
          </p:cNvSpPr>
          <p:nvPr>
            <p:ph idx="1"/>
          </p:nvPr>
        </p:nvSpPr>
        <p:spPr/>
        <p:txBody>
          <a:bodyPr/>
          <a:lstStyle/>
          <a:p>
            <a:endParaRPr lang="en-US" dirty="0"/>
          </a:p>
        </p:txBody>
      </p:sp>
      <p:sp>
        <p:nvSpPr>
          <p:cNvPr id="12" name="Content Placeholder 2"/>
          <p:cNvSpPr txBox="1">
            <a:spLocks/>
          </p:cNvSpPr>
          <p:nvPr/>
        </p:nvSpPr>
        <p:spPr>
          <a:xfrm>
            <a:off x="207160" y="4959635"/>
            <a:ext cx="4552950" cy="100584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b="1">
                <a:solidFill>
                  <a:schemeClr val="accent6"/>
                </a:solidFill>
              </a:rPr>
              <a:t>Normal exit (voluntary)</a:t>
            </a:r>
          </a:p>
          <a:p>
            <a:pPr lvl="1"/>
            <a:r>
              <a:rPr lang="en-US"/>
              <a:t>Terminated because process has done its work.</a:t>
            </a:r>
            <a:endParaRPr lang="en-US" dirty="0"/>
          </a:p>
        </p:txBody>
      </p:sp>
      <p:pic>
        <p:nvPicPr>
          <p:cNvPr id="13" name="Picture 2" descr="Image result for close word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7160" y="835309"/>
            <a:ext cx="4552950" cy="41243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GNWEBSOFT\Desktop\windows-Mingw-Compiler-Comm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482" y="835309"/>
            <a:ext cx="4581525" cy="426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file does not ex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244" y="1213511"/>
            <a:ext cx="2209800" cy="1400175"/>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p:cNvSpPr txBox="1">
            <a:spLocks/>
          </p:cNvSpPr>
          <p:nvPr/>
        </p:nvSpPr>
        <p:spPr>
          <a:xfrm>
            <a:off x="4901482" y="5033307"/>
            <a:ext cx="7140609" cy="128016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defPPr>
              <a:defRPr lang="en-US"/>
            </a:defPPr>
            <a:lvl1pPr marL="457200" indent="-457200" algn="just">
              <a:lnSpc>
                <a:spcPct val="90000"/>
              </a:lnSpc>
              <a:spcBef>
                <a:spcPts val="1000"/>
              </a:spcBef>
              <a:buClr>
                <a:schemeClr val="accent6"/>
              </a:buClr>
              <a:buFont typeface="+mj-lt"/>
              <a:buAutoNum type="arabicPeriod" startAt="2"/>
              <a:defRPr sz="2400" b="1">
                <a:solidFill>
                  <a:schemeClr val="accent6"/>
                </a:solidFill>
              </a:defRPr>
            </a:lvl1pPr>
            <a:lvl2pPr marL="809625" lvl="1"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Error exit (voluntary)</a:t>
            </a:r>
          </a:p>
          <a:p>
            <a:pPr lvl="1"/>
            <a:r>
              <a:rPr lang="en-US" dirty="0"/>
              <a:t>The process discovers a fatal error e.g. user types the command cc </a:t>
            </a:r>
            <a:r>
              <a:rPr lang="en-US" dirty="0" err="1"/>
              <a:t>foo.c</a:t>
            </a:r>
            <a:r>
              <a:rPr lang="en-US" dirty="0"/>
              <a:t> to compile the program </a:t>
            </a:r>
            <a:r>
              <a:rPr lang="en-US" dirty="0" err="1"/>
              <a:t>foo.c</a:t>
            </a:r>
            <a:r>
              <a:rPr lang="en-US" dirty="0"/>
              <a:t> and no such file exists, the compiler simply exit.</a:t>
            </a:r>
          </a:p>
        </p:txBody>
      </p:sp>
    </p:spTree>
    <p:extLst>
      <p:ext uri="{BB962C8B-B14F-4D97-AF65-F5344CB8AC3E}">
        <p14:creationId xmlns:p14="http://schemas.microsoft.com/office/powerpoint/2010/main" val="192387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 Termination</a:t>
            </a:r>
          </a:p>
        </p:txBody>
      </p:sp>
      <p:sp>
        <p:nvSpPr>
          <p:cNvPr id="12" name="Content Placeholder 2"/>
          <p:cNvSpPr txBox="1">
            <a:spLocks/>
          </p:cNvSpPr>
          <p:nvPr/>
        </p:nvSpPr>
        <p:spPr>
          <a:xfrm>
            <a:off x="207160" y="4654835"/>
            <a:ext cx="6099048" cy="155448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b="1" dirty="0">
                <a:solidFill>
                  <a:schemeClr val="accent6"/>
                </a:solidFill>
              </a:rPr>
              <a:t>Fatal error (involuntary)</a:t>
            </a:r>
          </a:p>
          <a:p>
            <a:pPr lvl="1"/>
            <a:r>
              <a:rPr lang="en-US" dirty="0"/>
              <a:t>An error caused by a process often due to a program bug e.g. executing an illegal instruction, referencing nonexistent memory or divided by zero.</a:t>
            </a:r>
          </a:p>
        </p:txBody>
      </p:sp>
      <p:sp>
        <p:nvSpPr>
          <p:cNvPr id="16" name="Content Placeholder 2"/>
          <p:cNvSpPr txBox="1">
            <a:spLocks/>
          </p:cNvSpPr>
          <p:nvPr/>
        </p:nvSpPr>
        <p:spPr>
          <a:xfrm>
            <a:off x="6427628" y="4654835"/>
            <a:ext cx="5629033" cy="128016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defPPr>
              <a:defRPr lang="en-US"/>
            </a:defPPr>
            <a:lvl1pPr marL="457200" indent="-457200" algn="just">
              <a:lnSpc>
                <a:spcPct val="90000"/>
              </a:lnSpc>
              <a:spcBef>
                <a:spcPts val="1000"/>
              </a:spcBef>
              <a:buClr>
                <a:schemeClr val="accent6"/>
              </a:buClr>
              <a:buFont typeface="+mj-lt"/>
              <a:buAutoNum type="arabicPeriod" startAt="2"/>
              <a:defRPr sz="2400" b="1">
                <a:solidFill>
                  <a:schemeClr val="accent6"/>
                </a:solidFill>
              </a:defRPr>
            </a:lvl1pPr>
            <a:lvl2pPr marL="809625" lvl="1"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Font typeface="+mj-lt"/>
              <a:buAutoNum type="arabicPeriod" startAt="4"/>
            </a:pPr>
            <a:r>
              <a:rPr lang="en-US" dirty="0"/>
              <a:t>Killed by another process (involuntary)</a:t>
            </a:r>
          </a:p>
          <a:p>
            <a:pPr lvl="1"/>
            <a:r>
              <a:rPr lang="en-US" dirty="0"/>
              <a:t>A process executes a system call telling the OS to kill some other process using kill system call.</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0" y="863444"/>
            <a:ext cx="6096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928" t="6102" r="3766" b="4651"/>
          <a:stretch/>
        </p:blipFill>
        <p:spPr bwMode="auto">
          <a:xfrm>
            <a:off x="1269999" y="2876550"/>
            <a:ext cx="2159001"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27629" y="1767828"/>
            <a:ext cx="5629033" cy="2887007"/>
          </a:xfrm>
        </p:spPr>
      </p:pic>
    </p:spTree>
    <p:extLst>
      <p:ext uri="{BB962C8B-B14F-4D97-AF65-F5344CB8AC3E}">
        <p14:creationId xmlns:p14="http://schemas.microsoft.com/office/powerpoint/2010/main" val="347574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Hierarchies</a:t>
            </a:r>
          </a:p>
        </p:txBody>
      </p:sp>
      <p:sp>
        <p:nvSpPr>
          <p:cNvPr id="3" name="Content Placeholder 2"/>
          <p:cNvSpPr>
            <a:spLocks noGrp="1"/>
          </p:cNvSpPr>
          <p:nvPr>
            <p:ph idx="1"/>
          </p:nvPr>
        </p:nvSpPr>
        <p:spPr>
          <a:xfrm>
            <a:off x="131181" y="863444"/>
            <a:ext cx="7529660" cy="5590565"/>
          </a:xfrm>
        </p:spPr>
        <p:txBody>
          <a:bodyPr/>
          <a:lstStyle/>
          <a:p>
            <a:r>
              <a:rPr lang="en-US" dirty="0"/>
              <a:t>Parent process can create child process, child process can create its own child process.</a:t>
            </a:r>
          </a:p>
          <a:p>
            <a:r>
              <a:rPr lang="en-US" b="1" dirty="0">
                <a:solidFill>
                  <a:schemeClr val="accent6"/>
                </a:solidFill>
              </a:rPr>
              <a:t>UNIX has hierarchy concept </a:t>
            </a:r>
            <a:r>
              <a:rPr lang="en-US" dirty="0"/>
              <a:t>which is known as process group</a:t>
            </a:r>
          </a:p>
          <a:p>
            <a:r>
              <a:rPr lang="en-US" dirty="0"/>
              <a:t>Windows has no concept of hierarchy</a:t>
            </a:r>
          </a:p>
          <a:p>
            <a:pPr lvl="1"/>
            <a:r>
              <a:rPr lang="en-US" dirty="0"/>
              <a:t>All the process as treated equal (</a:t>
            </a:r>
            <a:r>
              <a:rPr lang="en-US" b="1" dirty="0">
                <a:solidFill>
                  <a:schemeClr val="accent6"/>
                </a:solidFill>
              </a:rPr>
              <a:t>use handle </a:t>
            </a:r>
            <a:r>
              <a:rPr lang="en-US" dirty="0"/>
              <a:t>concept)</a:t>
            </a:r>
          </a:p>
          <a:p>
            <a:endParaRPr lang="en-US" dirty="0"/>
          </a:p>
        </p:txBody>
      </p:sp>
      <p:sp>
        <p:nvSpPr>
          <p:cNvPr id="6" name="Oval 5"/>
          <p:cNvSpPr/>
          <p:nvPr/>
        </p:nvSpPr>
        <p:spPr>
          <a:xfrm>
            <a:off x="9071162" y="1057836"/>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P1</a:t>
            </a:r>
          </a:p>
        </p:txBody>
      </p:sp>
      <p:sp>
        <p:nvSpPr>
          <p:cNvPr id="8" name="Oval 7"/>
          <p:cNvSpPr/>
          <p:nvPr/>
        </p:nvSpPr>
        <p:spPr>
          <a:xfrm>
            <a:off x="9070541" y="2033489"/>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P3</a:t>
            </a:r>
          </a:p>
        </p:txBody>
      </p:sp>
      <p:sp>
        <p:nvSpPr>
          <p:cNvPr id="9" name="Oval 8"/>
          <p:cNvSpPr/>
          <p:nvPr/>
        </p:nvSpPr>
        <p:spPr>
          <a:xfrm>
            <a:off x="10042712" y="1886511"/>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P4</a:t>
            </a:r>
          </a:p>
        </p:txBody>
      </p:sp>
      <p:sp>
        <p:nvSpPr>
          <p:cNvPr id="10" name="Oval 9"/>
          <p:cNvSpPr/>
          <p:nvPr/>
        </p:nvSpPr>
        <p:spPr>
          <a:xfrm>
            <a:off x="8099612" y="1883800"/>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P2</a:t>
            </a:r>
          </a:p>
        </p:txBody>
      </p:sp>
      <p:cxnSp>
        <p:nvCxnSpPr>
          <p:cNvPr id="11" name="Straight Arrow Connector 10"/>
          <p:cNvCxnSpPr>
            <a:stCxn id="6" idx="4"/>
          </p:cNvCxnSpPr>
          <p:nvPr/>
        </p:nvCxnSpPr>
        <p:spPr>
          <a:xfrm flipH="1">
            <a:off x="8390124" y="1593947"/>
            <a:ext cx="947738" cy="283039"/>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a:stCxn id="6" idx="4"/>
            <a:endCxn id="9" idx="0"/>
          </p:cNvCxnSpPr>
          <p:nvPr/>
        </p:nvCxnSpPr>
        <p:spPr>
          <a:xfrm>
            <a:off x="9337862" y="1593947"/>
            <a:ext cx="971550" cy="292564"/>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9634531" y="1152699"/>
            <a:ext cx="1554480" cy="365760"/>
          </a:xfrm>
          <a:prstGeom prst="rect">
            <a:avLst/>
          </a:prstGeom>
          <a:noFill/>
        </p:spPr>
        <p:txBody>
          <a:bodyPr wrap="square" rtlCol="0">
            <a:spAutoFit/>
          </a:bodyPr>
          <a:lstStyle/>
          <a:p>
            <a:r>
              <a:rPr lang="en-US" dirty="0"/>
              <a:t>Parent process</a:t>
            </a:r>
          </a:p>
        </p:txBody>
      </p:sp>
      <p:sp>
        <p:nvSpPr>
          <p:cNvPr id="14" name="TextBox 13"/>
          <p:cNvSpPr txBox="1"/>
          <p:nvPr/>
        </p:nvSpPr>
        <p:spPr>
          <a:xfrm>
            <a:off x="10590051" y="1978663"/>
            <a:ext cx="1463040" cy="369332"/>
          </a:xfrm>
          <a:prstGeom prst="rect">
            <a:avLst/>
          </a:prstGeom>
          <a:noFill/>
        </p:spPr>
        <p:txBody>
          <a:bodyPr wrap="square" rtlCol="0">
            <a:spAutoFit/>
          </a:bodyPr>
          <a:lstStyle/>
          <a:p>
            <a:r>
              <a:rPr lang="en-US" dirty="0"/>
              <a:t>Child process</a:t>
            </a:r>
          </a:p>
        </p:txBody>
      </p:sp>
      <p:cxnSp>
        <p:nvCxnSpPr>
          <p:cNvPr id="15" name="Straight Arrow Connector 14"/>
          <p:cNvCxnSpPr>
            <a:stCxn id="6" idx="4"/>
            <a:endCxn id="8" idx="0"/>
          </p:cNvCxnSpPr>
          <p:nvPr/>
        </p:nvCxnSpPr>
        <p:spPr>
          <a:xfrm flipH="1">
            <a:off x="9337241" y="1593947"/>
            <a:ext cx="621" cy="439542"/>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10209377" y="4014745"/>
            <a:ext cx="1554480" cy="369332"/>
          </a:xfrm>
          <a:prstGeom prst="rect">
            <a:avLst/>
          </a:prstGeom>
          <a:noFill/>
        </p:spPr>
        <p:txBody>
          <a:bodyPr wrap="square" rtlCol="0">
            <a:spAutoFit/>
          </a:bodyPr>
          <a:lstStyle/>
          <a:p>
            <a:r>
              <a:rPr lang="en-US" dirty="0"/>
              <a:t>Parent process</a:t>
            </a:r>
          </a:p>
        </p:txBody>
      </p:sp>
      <p:sp>
        <p:nvSpPr>
          <p:cNvPr id="19" name="TextBox 18"/>
          <p:cNvSpPr txBox="1"/>
          <p:nvPr/>
        </p:nvSpPr>
        <p:spPr>
          <a:xfrm>
            <a:off x="10220765" y="4855656"/>
            <a:ext cx="1463040" cy="369332"/>
          </a:xfrm>
          <a:prstGeom prst="rect">
            <a:avLst/>
          </a:prstGeom>
          <a:noFill/>
        </p:spPr>
        <p:txBody>
          <a:bodyPr wrap="square" rtlCol="0">
            <a:spAutoFit/>
          </a:bodyPr>
          <a:lstStyle/>
          <a:p>
            <a:r>
              <a:rPr lang="en-US" dirty="0"/>
              <a:t>Child process</a:t>
            </a:r>
          </a:p>
        </p:txBody>
      </p:sp>
      <p:sp>
        <p:nvSpPr>
          <p:cNvPr id="20" name="Oval 19"/>
          <p:cNvSpPr/>
          <p:nvPr/>
        </p:nvSpPr>
        <p:spPr>
          <a:xfrm>
            <a:off x="8634134" y="2866071"/>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P5</a:t>
            </a:r>
          </a:p>
        </p:txBody>
      </p:sp>
      <p:sp>
        <p:nvSpPr>
          <p:cNvPr id="21" name="Oval 20"/>
          <p:cNvSpPr/>
          <p:nvPr/>
        </p:nvSpPr>
        <p:spPr>
          <a:xfrm>
            <a:off x="9510434" y="2866071"/>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P6</a:t>
            </a:r>
          </a:p>
        </p:txBody>
      </p:sp>
      <p:cxnSp>
        <p:nvCxnSpPr>
          <p:cNvPr id="22" name="Straight Arrow Connector 21"/>
          <p:cNvCxnSpPr>
            <a:endCxn id="20" idx="0"/>
          </p:cNvCxnSpPr>
          <p:nvPr/>
        </p:nvCxnSpPr>
        <p:spPr>
          <a:xfrm flipH="1">
            <a:off x="8900834" y="2561271"/>
            <a:ext cx="437529" cy="304800"/>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endCxn id="21" idx="0"/>
          </p:cNvCxnSpPr>
          <p:nvPr/>
        </p:nvCxnSpPr>
        <p:spPr>
          <a:xfrm>
            <a:off x="9338363" y="2561271"/>
            <a:ext cx="438771" cy="304800"/>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sp>
        <p:nvSpPr>
          <p:cNvPr id="24" name="Oval 23"/>
          <p:cNvSpPr/>
          <p:nvPr/>
        </p:nvSpPr>
        <p:spPr>
          <a:xfrm>
            <a:off x="8481733" y="1959957"/>
            <a:ext cx="1711016" cy="1823225"/>
          </a:xfrm>
          <a:prstGeom prst="ellipse">
            <a:avLst/>
          </a:prstGeom>
          <a:no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p:cNvSpPr/>
          <p:nvPr/>
        </p:nvSpPr>
        <p:spPr>
          <a:xfrm>
            <a:off x="9076523" y="3931356"/>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P3</a:t>
            </a:r>
          </a:p>
        </p:txBody>
      </p:sp>
      <p:sp>
        <p:nvSpPr>
          <p:cNvPr id="26" name="Oval 25"/>
          <p:cNvSpPr/>
          <p:nvPr/>
        </p:nvSpPr>
        <p:spPr>
          <a:xfrm>
            <a:off x="8638994" y="4772267"/>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P5</a:t>
            </a:r>
          </a:p>
        </p:txBody>
      </p:sp>
      <p:sp>
        <p:nvSpPr>
          <p:cNvPr id="27" name="Oval 26"/>
          <p:cNvSpPr/>
          <p:nvPr/>
        </p:nvSpPr>
        <p:spPr>
          <a:xfrm>
            <a:off x="9515294" y="4772267"/>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P6</a:t>
            </a:r>
          </a:p>
        </p:txBody>
      </p:sp>
      <p:cxnSp>
        <p:nvCxnSpPr>
          <p:cNvPr id="28" name="Straight Arrow Connector 27"/>
          <p:cNvCxnSpPr>
            <a:stCxn id="25" idx="4"/>
            <a:endCxn id="26" idx="0"/>
          </p:cNvCxnSpPr>
          <p:nvPr/>
        </p:nvCxnSpPr>
        <p:spPr>
          <a:xfrm flipH="1">
            <a:off x="8905694" y="4467467"/>
            <a:ext cx="437529" cy="304800"/>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25" idx="4"/>
            <a:endCxn id="27" idx="0"/>
          </p:cNvCxnSpPr>
          <p:nvPr/>
        </p:nvCxnSpPr>
        <p:spPr>
          <a:xfrm>
            <a:off x="9343223" y="4467467"/>
            <a:ext cx="438771" cy="304800"/>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sp>
        <p:nvSpPr>
          <p:cNvPr id="30" name="Oval 29"/>
          <p:cNvSpPr/>
          <p:nvPr/>
        </p:nvSpPr>
        <p:spPr>
          <a:xfrm>
            <a:off x="8486593" y="3866153"/>
            <a:ext cx="1711016" cy="1823225"/>
          </a:xfrm>
          <a:prstGeom prst="ellipse">
            <a:avLst/>
          </a:prstGeom>
          <a:no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21863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
                                            <p:txEl>
                                              <p:pRg st="1" end="1"/>
                                            </p:txEl>
                                          </p:spTgt>
                                        </p:tgtEl>
                                        <p:attrNameLst>
                                          <p:attrName>style.visibility</p:attrName>
                                        </p:attrNameLst>
                                      </p:cBhvr>
                                      <p:to>
                                        <p:strVal val="visible"/>
                                      </p:to>
                                    </p:set>
                                    <p:animEffect transition="in" filter="fade">
                                      <p:cBhvr>
                                        <p:cTn id="94" dur="500"/>
                                        <p:tgtEl>
                                          <p:spTgt spid="3">
                                            <p:txEl>
                                              <p:pRg st="1" end="1"/>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
                                            <p:txEl>
                                              <p:pRg st="2" end="2"/>
                                            </p:txEl>
                                          </p:spTgt>
                                        </p:tgtEl>
                                        <p:attrNameLst>
                                          <p:attrName>style.visibility</p:attrName>
                                        </p:attrNameLst>
                                      </p:cBhvr>
                                      <p:to>
                                        <p:strVal val="visible"/>
                                      </p:to>
                                    </p:set>
                                    <p:animEffect transition="in" filter="fade">
                                      <p:cBhvr>
                                        <p:cTn id="99" dur="500"/>
                                        <p:tgtEl>
                                          <p:spTgt spid="3">
                                            <p:txEl>
                                              <p:pRg st="2" end="2"/>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
                                            <p:txEl>
                                              <p:pRg st="3" end="3"/>
                                            </p:txEl>
                                          </p:spTgt>
                                        </p:tgtEl>
                                        <p:attrNameLst>
                                          <p:attrName>style.visibility</p:attrName>
                                        </p:attrNameLst>
                                      </p:cBhvr>
                                      <p:to>
                                        <p:strVal val="visible"/>
                                      </p:to>
                                    </p:set>
                                    <p:animEffect transition="in" filter="fade">
                                      <p:cBhvr>
                                        <p:cTn id="10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3" grpId="0"/>
      <p:bldP spid="14" grpId="0"/>
      <p:bldP spid="18" grpId="0"/>
      <p:bldP spid="19" grpId="0"/>
      <p:bldP spid="20" grpId="0" animBg="1"/>
      <p:bldP spid="21" grpId="0" animBg="1"/>
      <p:bldP spid="24" grpId="0" animBg="1"/>
      <p:bldP spid="25" grpId="0" animBg="1"/>
      <p:bldP spid="26" grpId="0" animBg="1"/>
      <p:bldP spid="27"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Handle</a:t>
            </a:r>
          </a:p>
        </p:txBody>
      </p:sp>
      <p:sp>
        <p:nvSpPr>
          <p:cNvPr id="3" name="Content Placeholder 2"/>
          <p:cNvSpPr>
            <a:spLocks noGrp="1"/>
          </p:cNvSpPr>
          <p:nvPr>
            <p:ph idx="1"/>
          </p:nvPr>
        </p:nvSpPr>
        <p:spPr>
          <a:xfrm>
            <a:off x="131181" y="863444"/>
            <a:ext cx="7529660" cy="5590565"/>
          </a:xfrm>
        </p:spPr>
        <p:txBody>
          <a:bodyPr/>
          <a:lstStyle/>
          <a:p>
            <a:r>
              <a:rPr lang="en-US" dirty="0"/>
              <a:t>When a process is created, the </a:t>
            </a:r>
            <a:r>
              <a:rPr lang="en-US" b="1" dirty="0">
                <a:solidFill>
                  <a:schemeClr val="accent6"/>
                </a:solidFill>
              </a:rPr>
              <a:t>parent process is given a special token called handle</a:t>
            </a:r>
            <a:r>
              <a:rPr lang="en-US" dirty="0"/>
              <a:t>.</a:t>
            </a:r>
          </a:p>
          <a:p>
            <a:r>
              <a:rPr lang="en-US" dirty="0"/>
              <a:t>This </a:t>
            </a:r>
            <a:r>
              <a:rPr lang="en-US" b="1" dirty="0">
                <a:solidFill>
                  <a:schemeClr val="accent6"/>
                </a:solidFill>
              </a:rPr>
              <a:t>handle is used to control the child process</a:t>
            </a:r>
            <a:r>
              <a:rPr lang="en-US" dirty="0"/>
              <a:t>.</a:t>
            </a:r>
          </a:p>
          <a:p>
            <a:r>
              <a:rPr lang="en-US" dirty="0"/>
              <a:t>A </a:t>
            </a:r>
            <a:r>
              <a:rPr lang="en-US" b="1" dirty="0">
                <a:solidFill>
                  <a:schemeClr val="accent6"/>
                </a:solidFill>
              </a:rPr>
              <a:t>process is free to pass this token </a:t>
            </a:r>
            <a:r>
              <a:rPr lang="en-US" dirty="0"/>
              <a:t>to some other process.</a:t>
            </a:r>
          </a:p>
          <a:p>
            <a:endParaRPr lang="en-US" dirty="0"/>
          </a:p>
        </p:txBody>
      </p:sp>
      <p:sp>
        <p:nvSpPr>
          <p:cNvPr id="6" name="Oval 5"/>
          <p:cNvSpPr/>
          <p:nvPr/>
        </p:nvSpPr>
        <p:spPr>
          <a:xfrm>
            <a:off x="9071162" y="1528481"/>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P1</a:t>
            </a:r>
          </a:p>
        </p:txBody>
      </p:sp>
      <p:sp>
        <p:nvSpPr>
          <p:cNvPr id="8" name="Oval 7"/>
          <p:cNvSpPr/>
          <p:nvPr/>
        </p:nvSpPr>
        <p:spPr>
          <a:xfrm>
            <a:off x="9070541" y="2504134"/>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P3</a:t>
            </a:r>
          </a:p>
        </p:txBody>
      </p:sp>
      <p:sp>
        <p:nvSpPr>
          <p:cNvPr id="9" name="Oval 8"/>
          <p:cNvSpPr/>
          <p:nvPr/>
        </p:nvSpPr>
        <p:spPr>
          <a:xfrm>
            <a:off x="10042712" y="2357156"/>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P4</a:t>
            </a:r>
          </a:p>
        </p:txBody>
      </p:sp>
      <p:sp>
        <p:nvSpPr>
          <p:cNvPr id="10" name="Oval 9"/>
          <p:cNvSpPr/>
          <p:nvPr/>
        </p:nvSpPr>
        <p:spPr>
          <a:xfrm>
            <a:off x="8099612" y="2354445"/>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P2</a:t>
            </a:r>
          </a:p>
        </p:txBody>
      </p:sp>
      <p:cxnSp>
        <p:nvCxnSpPr>
          <p:cNvPr id="11" name="Straight Arrow Connector 10"/>
          <p:cNvCxnSpPr>
            <a:stCxn id="6" idx="4"/>
          </p:cNvCxnSpPr>
          <p:nvPr/>
        </p:nvCxnSpPr>
        <p:spPr>
          <a:xfrm flipH="1">
            <a:off x="8390124" y="2064592"/>
            <a:ext cx="947738" cy="283039"/>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a:stCxn id="6" idx="4"/>
            <a:endCxn id="9" idx="0"/>
          </p:cNvCxnSpPr>
          <p:nvPr/>
        </p:nvCxnSpPr>
        <p:spPr>
          <a:xfrm>
            <a:off x="9337862" y="2064592"/>
            <a:ext cx="971550" cy="292564"/>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9634531" y="1623344"/>
            <a:ext cx="1554480" cy="365760"/>
          </a:xfrm>
          <a:prstGeom prst="rect">
            <a:avLst/>
          </a:prstGeom>
          <a:noFill/>
        </p:spPr>
        <p:txBody>
          <a:bodyPr wrap="square" rtlCol="0">
            <a:spAutoFit/>
          </a:bodyPr>
          <a:lstStyle/>
          <a:p>
            <a:r>
              <a:rPr lang="en-US" dirty="0"/>
              <a:t>Parent process</a:t>
            </a:r>
          </a:p>
        </p:txBody>
      </p:sp>
      <p:sp>
        <p:nvSpPr>
          <p:cNvPr id="14" name="TextBox 13"/>
          <p:cNvSpPr txBox="1"/>
          <p:nvPr/>
        </p:nvSpPr>
        <p:spPr>
          <a:xfrm>
            <a:off x="10590051" y="2449308"/>
            <a:ext cx="1463040" cy="369332"/>
          </a:xfrm>
          <a:prstGeom prst="rect">
            <a:avLst/>
          </a:prstGeom>
          <a:noFill/>
        </p:spPr>
        <p:txBody>
          <a:bodyPr wrap="square" rtlCol="0">
            <a:spAutoFit/>
          </a:bodyPr>
          <a:lstStyle/>
          <a:p>
            <a:r>
              <a:rPr lang="en-US" dirty="0"/>
              <a:t>Child process</a:t>
            </a:r>
          </a:p>
        </p:txBody>
      </p:sp>
      <p:cxnSp>
        <p:nvCxnSpPr>
          <p:cNvPr id="15" name="Straight Arrow Connector 14"/>
          <p:cNvCxnSpPr>
            <a:stCxn id="6" idx="4"/>
            <a:endCxn id="8" idx="0"/>
          </p:cNvCxnSpPr>
          <p:nvPr/>
        </p:nvCxnSpPr>
        <p:spPr>
          <a:xfrm flipH="1">
            <a:off x="9337241" y="2064592"/>
            <a:ext cx="621" cy="439542"/>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pic>
        <p:nvPicPr>
          <p:cNvPr id="31" name="Picture 2" descr="Image result for tok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8139" y="1140753"/>
            <a:ext cx="378203" cy="378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4.58333E-6 -1.48148E-6 L 4.58333E-6 0.13866 " pathEditMode="relative" rAng="0" ptsTypes="AA">
                                      <p:cBhvr>
                                        <p:cTn id="50" dur="2000" fill="hold"/>
                                        <p:tgtEl>
                                          <p:spTgt spid="31"/>
                                        </p:tgtEl>
                                        <p:attrNameLst>
                                          <p:attrName>ppt_x</p:attrName>
                                          <p:attrName>ppt_y</p:attrName>
                                        </p:attrNameLst>
                                      </p:cBhvr>
                                      <p:rCtr x="0"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Process states</a:t>
            </a:r>
          </a:p>
        </p:txBody>
      </p:sp>
      <p:sp>
        <p:nvSpPr>
          <p:cNvPr id="5" name="Text Placeholder 4"/>
          <p:cNvSpPr>
            <a:spLocks noGrp="1"/>
          </p:cNvSpPr>
          <p:nvPr>
            <p:ph type="body" idx="1"/>
          </p:nvPr>
        </p:nvSpPr>
        <p:spPr/>
        <p:txBody>
          <a:bodyPr/>
          <a:lstStyle/>
          <a:p>
            <a:r>
              <a:rPr lang="en-US" dirty="0"/>
              <a:t>Section - 2</a:t>
            </a:r>
          </a:p>
          <a:p>
            <a:endParaRPr lang="en-US" dirty="0"/>
          </a:p>
        </p:txBody>
      </p:sp>
    </p:spTree>
    <p:extLst>
      <p:ext uri="{BB962C8B-B14F-4D97-AF65-F5344CB8AC3E}">
        <p14:creationId xmlns:p14="http://schemas.microsoft.com/office/powerpoint/2010/main" val="3279273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idx="1"/>
          </p:nvPr>
        </p:nvPicPr>
        <p:blipFill rotWithShape="1">
          <a:blip r:embed="rId2">
            <a:extLst>
              <a:ext uri="{28A0092B-C50C-407E-A947-70E740481C1C}">
                <a14:useLocalDpi xmlns:a14="http://schemas.microsoft.com/office/drawing/2010/main" val="0"/>
              </a:ext>
            </a:extLst>
          </a:blip>
          <a:srcRect l="30172"/>
          <a:stretch/>
        </p:blipFill>
        <p:spPr>
          <a:xfrm>
            <a:off x="203201" y="4652086"/>
            <a:ext cx="3316922" cy="1828800"/>
          </a:xfrm>
        </p:spPr>
      </p:pic>
      <p:sp>
        <p:nvSpPr>
          <p:cNvPr id="4" name="Title 3"/>
          <p:cNvSpPr>
            <a:spLocks noGrp="1"/>
          </p:cNvSpPr>
          <p:nvPr>
            <p:ph type="title"/>
          </p:nvPr>
        </p:nvSpPr>
        <p:spPr/>
        <p:txBody>
          <a:bodyPr/>
          <a:lstStyle/>
          <a:p>
            <a:r>
              <a:rPr lang="en-US" dirty="0"/>
              <a:t>Process states</a:t>
            </a:r>
          </a:p>
        </p:txBody>
      </p:sp>
      <p:sp>
        <p:nvSpPr>
          <p:cNvPr id="8" name="Oval 7"/>
          <p:cNvSpPr/>
          <p:nvPr/>
        </p:nvSpPr>
        <p:spPr>
          <a:xfrm>
            <a:off x="3320550" y="4664786"/>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Blocked</a:t>
            </a:r>
            <a:endParaRPr lang="en-US" sz="2100" b="1" dirty="0">
              <a:solidFill>
                <a:srgbClr val="000000"/>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616" y="856342"/>
            <a:ext cx="3344092" cy="1828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031" y="2754214"/>
            <a:ext cx="3344092" cy="1828800"/>
          </a:xfrm>
          <a:prstGeom prst="rect">
            <a:avLst/>
          </a:prstGeom>
        </p:spPr>
      </p:pic>
      <p:sp>
        <p:nvSpPr>
          <p:cNvPr id="13" name="Oval 12"/>
          <p:cNvSpPr/>
          <p:nvPr/>
        </p:nvSpPr>
        <p:spPr>
          <a:xfrm>
            <a:off x="3320550" y="856342"/>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Running</a:t>
            </a:r>
          </a:p>
        </p:txBody>
      </p:sp>
      <p:sp>
        <p:nvSpPr>
          <p:cNvPr id="14" name="Oval 13"/>
          <p:cNvSpPr/>
          <p:nvPr/>
        </p:nvSpPr>
        <p:spPr>
          <a:xfrm>
            <a:off x="3320550" y="2760564"/>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Ready</a:t>
            </a:r>
            <a:endParaRPr lang="en-US" sz="2100" b="1" dirty="0">
              <a:solidFill>
                <a:srgbClr val="000000"/>
              </a:solidFill>
            </a:endParaRPr>
          </a:p>
        </p:txBody>
      </p:sp>
      <p:sp>
        <p:nvSpPr>
          <p:cNvPr id="9" name="Content Placeholder 2"/>
          <p:cNvSpPr txBox="1">
            <a:spLocks/>
          </p:cNvSpPr>
          <p:nvPr/>
        </p:nvSpPr>
        <p:spPr>
          <a:xfrm>
            <a:off x="4744092" y="5095834"/>
            <a:ext cx="7315200" cy="914400"/>
          </a:xfrm>
          <a:prstGeom prst="rect">
            <a:avLst/>
          </a:prstGeom>
          <a:solidFill>
            <a:schemeClr val="accent6">
              <a:lumMod val="20000"/>
              <a:lumOff val="80000"/>
            </a:schemeClr>
          </a:solidFill>
        </p:spPr>
        <p:txBody>
          <a:bodyPr vert="horz" lIns="91440" tIns="45720" rIns="91440" bIns="45720" rtlCol="0" anchor="ctr">
            <a:noAutofit/>
          </a:bodyPr>
          <a:lstStyle>
            <a:defPPr>
              <a:defRPr lang="en-US"/>
            </a:defPPr>
            <a:lvl1pPr indent="0" algn="just">
              <a:lnSpc>
                <a:spcPct val="90000"/>
              </a:lnSpc>
              <a:spcBef>
                <a:spcPts val="1000"/>
              </a:spcBef>
              <a:buClr>
                <a:schemeClr val="accent6"/>
              </a:buClr>
              <a:buFont typeface="Wingdings 3" panose="05040102010807070707" pitchFamily="18" charset="2"/>
              <a:buNone/>
              <a:defRPr sz="2400" b="1">
                <a:solidFill>
                  <a:schemeClr val="accent6"/>
                </a:solidFill>
              </a:defRPr>
            </a:lvl1pPr>
            <a:lvl2pPr marL="809625"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Blocked: </a:t>
            </a:r>
          </a:p>
          <a:p>
            <a:r>
              <a:rPr lang="en-US" b="0" dirty="0">
                <a:solidFill>
                  <a:schemeClr val="tx1"/>
                </a:solidFill>
              </a:rPr>
              <a:t>Process is </a:t>
            </a:r>
            <a:r>
              <a:rPr lang="en-US" b="0" dirty="0"/>
              <a:t>unable to run </a:t>
            </a:r>
            <a:r>
              <a:rPr lang="en-US" b="0" dirty="0">
                <a:solidFill>
                  <a:schemeClr val="tx1"/>
                </a:solidFill>
              </a:rPr>
              <a:t>until some external event happens</a:t>
            </a:r>
          </a:p>
        </p:txBody>
      </p:sp>
      <p:sp>
        <p:nvSpPr>
          <p:cNvPr id="10" name="Content Placeholder 2"/>
          <p:cNvSpPr txBox="1">
            <a:spLocks/>
          </p:cNvSpPr>
          <p:nvPr/>
        </p:nvSpPr>
        <p:spPr>
          <a:xfrm>
            <a:off x="4744092" y="3211414"/>
            <a:ext cx="7315200" cy="1371600"/>
          </a:xfrm>
          <a:prstGeom prst="rect">
            <a:avLst/>
          </a:prstGeom>
          <a:solidFill>
            <a:schemeClr val="accent6">
              <a:lumMod val="20000"/>
              <a:lumOff val="80000"/>
            </a:schemeClr>
          </a:solidFill>
        </p:spPr>
        <p:txBody>
          <a:bodyPr vert="horz" lIns="91440" tIns="45720" rIns="91440" bIns="45720" rtlCol="0" anchor="ctr">
            <a:noAutofit/>
          </a:bodyPr>
          <a:lstStyle>
            <a:lvl1pPr indent="0" algn="just">
              <a:lnSpc>
                <a:spcPct val="90000"/>
              </a:lnSpc>
              <a:spcBef>
                <a:spcPts val="1000"/>
              </a:spcBef>
              <a:buClr>
                <a:schemeClr val="accent6"/>
              </a:buClr>
              <a:buFont typeface="Wingdings 3" panose="05040102010807070707" pitchFamily="18" charset="2"/>
              <a:buNone/>
              <a:defRPr sz="2400">
                <a:solidFill>
                  <a:schemeClr val="accent6"/>
                </a:solidFill>
              </a:defRPr>
            </a:lvl1pPr>
            <a:lvl2pPr marL="809625"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t>Ready: </a:t>
            </a:r>
          </a:p>
          <a:p>
            <a:r>
              <a:rPr lang="en-US" dirty="0">
                <a:solidFill>
                  <a:schemeClr val="tx1"/>
                </a:solidFill>
              </a:rPr>
              <a:t>Process is runnable, </a:t>
            </a:r>
            <a:r>
              <a:rPr lang="en-US" dirty="0"/>
              <a:t>temporarily stopped </a:t>
            </a:r>
            <a:r>
              <a:rPr lang="en-US" dirty="0">
                <a:solidFill>
                  <a:schemeClr val="tx1"/>
                </a:solidFill>
              </a:rPr>
              <a:t>to let another process to run</a:t>
            </a:r>
          </a:p>
        </p:txBody>
      </p:sp>
      <p:sp>
        <p:nvSpPr>
          <p:cNvPr id="7" name="Content Placeholder 2"/>
          <p:cNvSpPr txBox="1">
            <a:spLocks/>
          </p:cNvSpPr>
          <p:nvPr/>
        </p:nvSpPr>
        <p:spPr>
          <a:xfrm>
            <a:off x="4744092" y="1385413"/>
            <a:ext cx="4206240" cy="914400"/>
          </a:xfrm>
          <a:prstGeom prst="rect">
            <a:avLst/>
          </a:prstGeom>
          <a:solidFill>
            <a:schemeClr val="accent6">
              <a:lumMod val="20000"/>
              <a:lumOff val="80000"/>
            </a:schemeClr>
          </a:solidFill>
        </p:spPr>
        <p:txBody>
          <a:bodyPr vert="horz" lIns="91440" tIns="45720" rIns="91440" bIns="45720" rtlCol="0" anchor="ctr">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b="1" dirty="0">
                <a:solidFill>
                  <a:schemeClr val="accent6"/>
                </a:solidFill>
              </a:rPr>
              <a:t>Running:</a:t>
            </a:r>
            <a:r>
              <a:rPr lang="en-US" dirty="0">
                <a:solidFill>
                  <a:schemeClr val="accent6"/>
                </a:solidFill>
              </a:rPr>
              <a:t> </a:t>
            </a:r>
          </a:p>
          <a:p>
            <a:pPr marL="0" indent="0">
              <a:buFont typeface="Wingdings 3" panose="05040102010807070707" pitchFamily="18" charset="2"/>
              <a:buNone/>
            </a:pPr>
            <a:r>
              <a:rPr lang="en-US" dirty="0"/>
              <a:t>Process is actually </a:t>
            </a:r>
            <a:r>
              <a:rPr lang="en-US" dirty="0">
                <a:solidFill>
                  <a:schemeClr val="accent6"/>
                </a:solidFill>
              </a:rPr>
              <a:t>using the CPU</a:t>
            </a:r>
          </a:p>
        </p:txBody>
      </p:sp>
    </p:spTree>
    <p:extLst>
      <p:ext uri="{BB962C8B-B14F-4D97-AF65-F5344CB8AC3E}">
        <p14:creationId xmlns:p14="http://schemas.microsoft.com/office/powerpoint/2010/main" val="37517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9" grpId="0" animBg="1"/>
      <p:bldP spid="10"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7772400" cy="4154984"/>
          </a:xfrm>
          <a:prstGeom prst="rect">
            <a:avLst/>
          </a:prstGeom>
          <a:noFill/>
        </p:spPr>
        <p:txBody>
          <a:bodyPr wrap="square" rtlCol="0">
            <a:spAutoFit/>
          </a:bodyPr>
          <a:lstStyle/>
          <a:p>
            <a:r>
              <a:rPr lang="en-US" sz="2400" b="1" dirty="0"/>
              <a:t>Outline (</a:t>
            </a:r>
            <a:r>
              <a:rPr lang="en-IN" sz="2400" b="1" dirty="0"/>
              <a:t>Processes</a:t>
            </a:r>
            <a:r>
              <a:rPr lang="en-US" sz="2400" b="1" dirty="0"/>
              <a:t>)</a:t>
            </a:r>
          </a:p>
          <a:p>
            <a:pPr marL="742950" lvl="1" indent="-285750">
              <a:buFont typeface="Arial" panose="020B0604020202020204" pitchFamily="34" charset="0"/>
              <a:buChar char="•"/>
            </a:pPr>
            <a:r>
              <a:rPr lang="en-US" sz="2400" dirty="0">
                <a:solidFill>
                  <a:schemeClr val="bg1">
                    <a:lumMod val="50000"/>
                  </a:schemeClr>
                </a:solidFill>
              </a:rPr>
              <a:t>Process concept </a:t>
            </a:r>
          </a:p>
          <a:p>
            <a:pPr marL="742950" lvl="1" indent="-285750">
              <a:buFont typeface="Arial" panose="020B0604020202020204" pitchFamily="34" charset="0"/>
              <a:buChar char="•"/>
            </a:pPr>
            <a:r>
              <a:rPr lang="en-US" sz="2400" dirty="0">
                <a:solidFill>
                  <a:schemeClr val="bg1">
                    <a:lumMod val="50000"/>
                  </a:schemeClr>
                </a:solidFill>
              </a:rPr>
              <a:t>Process states </a:t>
            </a:r>
          </a:p>
          <a:p>
            <a:pPr marL="742950" lvl="1" indent="-285750">
              <a:buFont typeface="Arial" panose="020B0604020202020204" pitchFamily="34" charset="0"/>
              <a:buChar char="•"/>
            </a:pPr>
            <a:r>
              <a:rPr lang="en-US" sz="2400" dirty="0">
                <a:solidFill>
                  <a:schemeClr val="bg1">
                    <a:lumMod val="50000"/>
                  </a:schemeClr>
                </a:solidFill>
              </a:rPr>
              <a:t>Process state transitions</a:t>
            </a:r>
          </a:p>
          <a:p>
            <a:pPr marL="742950" lvl="1" indent="-285750">
              <a:buFont typeface="Arial" panose="020B0604020202020204" pitchFamily="34" charset="0"/>
              <a:buChar char="•"/>
            </a:pPr>
            <a:r>
              <a:rPr lang="en-US" sz="2400" dirty="0">
                <a:solidFill>
                  <a:schemeClr val="bg1">
                    <a:lumMod val="50000"/>
                  </a:schemeClr>
                </a:solidFill>
              </a:rPr>
              <a:t>Process Control Block (PCB)</a:t>
            </a:r>
          </a:p>
          <a:p>
            <a:pPr marL="742950" lvl="1" indent="-285750">
              <a:buFont typeface="Arial" panose="020B0604020202020204" pitchFamily="34" charset="0"/>
              <a:buChar char="•"/>
            </a:pPr>
            <a:r>
              <a:rPr lang="en-US" sz="2400" dirty="0">
                <a:solidFill>
                  <a:schemeClr val="bg1">
                    <a:lumMod val="50000"/>
                  </a:schemeClr>
                </a:solidFill>
              </a:rPr>
              <a:t>Context switching </a:t>
            </a:r>
          </a:p>
          <a:p>
            <a:pPr marL="742950" lvl="1" indent="-285750">
              <a:buFont typeface="Arial" panose="020B0604020202020204" pitchFamily="34" charset="0"/>
              <a:buChar char="•"/>
            </a:pPr>
            <a:r>
              <a:rPr lang="en-US" sz="2400" dirty="0">
                <a:solidFill>
                  <a:schemeClr val="bg1">
                    <a:lumMod val="50000"/>
                  </a:schemeClr>
                </a:solidFill>
              </a:rPr>
              <a:t>Threads </a:t>
            </a:r>
          </a:p>
          <a:p>
            <a:pPr marL="742950" lvl="1" indent="-285750">
              <a:buFont typeface="Arial" panose="020B0604020202020204" pitchFamily="34" charset="0"/>
              <a:buChar char="•"/>
            </a:pPr>
            <a:r>
              <a:rPr lang="en-US" sz="2400" dirty="0">
                <a:solidFill>
                  <a:schemeClr val="bg1">
                    <a:lumMod val="50000"/>
                  </a:schemeClr>
                </a:solidFill>
              </a:rPr>
              <a:t>Comparison between process and thread</a:t>
            </a:r>
          </a:p>
          <a:p>
            <a:pPr marL="742950" lvl="1" indent="-285750">
              <a:buFont typeface="Arial" panose="020B0604020202020204" pitchFamily="34" charset="0"/>
              <a:buChar char="•"/>
            </a:pPr>
            <a:r>
              <a:rPr lang="en-US" sz="2400" dirty="0">
                <a:solidFill>
                  <a:schemeClr val="bg1">
                    <a:lumMod val="50000"/>
                  </a:schemeClr>
                </a:solidFill>
              </a:rPr>
              <a:t>Benefits/Advantages of threads </a:t>
            </a:r>
          </a:p>
          <a:p>
            <a:pPr marL="742950" lvl="1" indent="-285750">
              <a:buFont typeface="Arial" panose="020B0604020202020204" pitchFamily="34" charset="0"/>
              <a:buChar char="•"/>
            </a:pPr>
            <a:r>
              <a:rPr lang="en-US" sz="2400" dirty="0">
                <a:solidFill>
                  <a:schemeClr val="bg1">
                    <a:lumMod val="50000"/>
                  </a:schemeClr>
                </a:solidFill>
              </a:rPr>
              <a:t>Types of threads</a:t>
            </a:r>
          </a:p>
          <a:p>
            <a:pPr marL="742950" lvl="1" indent="-285750">
              <a:buFont typeface="Arial" panose="020B0604020202020204" pitchFamily="34" charset="0"/>
              <a:buChar char="•"/>
            </a:pPr>
            <a:r>
              <a:rPr lang="en-US" sz="2400" dirty="0">
                <a:solidFill>
                  <a:schemeClr val="bg1">
                    <a:lumMod val="50000"/>
                  </a:schemeClr>
                </a:solidFill>
              </a:rPr>
              <a:t>Multi Threading Models</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fade">
                                      <p:cBhvr>
                                        <p:cTn id="38" dur="500"/>
                                        <p:tgtEl>
                                          <p:spTgt spid="9">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animEffect transition="in" filter="fade">
                                      <p:cBhvr>
                                        <p:cTn id="41" dur="500"/>
                                        <p:tgtEl>
                                          <p:spTgt spid="9">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animEffect transition="in" filter="fade">
                                      <p:cBhvr>
                                        <p:cTn id="44" dur="500"/>
                                        <p:tgtEl>
                                          <p:spTgt spid="9">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fade">
                                      <p:cBhvr>
                                        <p:cTn id="47" dur="500"/>
                                        <p:tgtEl>
                                          <p:spTgt spid="9">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6" end="6"/>
                                            </p:txEl>
                                          </p:spTgt>
                                        </p:tgtEl>
                                        <p:attrNameLst>
                                          <p:attrName>style.visibility</p:attrName>
                                        </p:attrNameLst>
                                      </p:cBhvr>
                                      <p:to>
                                        <p:strVal val="visible"/>
                                      </p:to>
                                    </p:set>
                                    <p:animEffect transition="in" filter="fade">
                                      <p:cBhvr>
                                        <p:cTn id="50" dur="500"/>
                                        <p:tgtEl>
                                          <p:spTgt spid="9">
                                            <p:txEl>
                                              <p:pRg st="6" end="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9">
                                            <p:txEl>
                                              <p:pRg st="7" end="7"/>
                                            </p:txEl>
                                          </p:spTgt>
                                        </p:tgtEl>
                                        <p:attrNameLst>
                                          <p:attrName>style.visibility</p:attrName>
                                        </p:attrNameLst>
                                      </p:cBhvr>
                                      <p:to>
                                        <p:strVal val="visible"/>
                                      </p:to>
                                    </p:set>
                                    <p:animEffect transition="in" filter="fade">
                                      <p:cBhvr>
                                        <p:cTn id="53" dur="500"/>
                                        <p:tgtEl>
                                          <p:spTgt spid="9">
                                            <p:txEl>
                                              <p:pRg st="7" end="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9">
                                            <p:txEl>
                                              <p:pRg st="8" end="8"/>
                                            </p:txEl>
                                          </p:spTgt>
                                        </p:tgtEl>
                                        <p:attrNameLst>
                                          <p:attrName>style.visibility</p:attrName>
                                        </p:attrNameLst>
                                      </p:cBhvr>
                                      <p:to>
                                        <p:strVal val="visible"/>
                                      </p:to>
                                    </p:set>
                                    <p:animEffect transition="in" filter="fade">
                                      <p:cBhvr>
                                        <p:cTn id="56" dur="500"/>
                                        <p:tgtEl>
                                          <p:spTgt spid="9">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9" end="9"/>
                                            </p:txEl>
                                          </p:spTgt>
                                        </p:tgtEl>
                                        <p:attrNameLst>
                                          <p:attrName>style.visibility</p:attrName>
                                        </p:attrNameLst>
                                      </p:cBhvr>
                                      <p:to>
                                        <p:strVal val="visible"/>
                                      </p:to>
                                    </p:set>
                                    <p:animEffect transition="in" filter="fade">
                                      <p:cBhvr>
                                        <p:cTn id="59" dur="500"/>
                                        <p:tgtEl>
                                          <p:spTgt spid="9">
                                            <p:txEl>
                                              <p:pRg st="9" end="9"/>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9">
                                            <p:txEl>
                                              <p:pRg st="10" end="10"/>
                                            </p:txEl>
                                          </p:spTgt>
                                        </p:tgtEl>
                                        <p:attrNameLst>
                                          <p:attrName>style.visibility</p:attrName>
                                        </p:attrNameLst>
                                      </p:cBhvr>
                                      <p:to>
                                        <p:strVal val="visible"/>
                                      </p:to>
                                    </p:set>
                                    <p:animEffect transition="in" filter="fade">
                                      <p:cBhvr>
                                        <p:cTn id="62"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 states</a:t>
            </a:r>
          </a:p>
        </p:txBody>
      </p:sp>
      <p:sp>
        <p:nvSpPr>
          <p:cNvPr id="5" name="Content Placeholder 4"/>
          <p:cNvSpPr>
            <a:spLocks noGrp="1"/>
          </p:cNvSpPr>
          <p:nvPr>
            <p:ph idx="1"/>
          </p:nvPr>
        </p:nvSpPr>
        <p:spPr/>
        <p:txBody>
          <a:bodyPr/>
          <a:lstStyle/>
          <a:p>
            <a:endParaRPr lang="en-US" dirty="0"/>
          </a:p>
        </p:txBody>
      </p:sp>
      <p:sp>
        <p:nvSpPr>
          <p:cNvPr id="6" name="Content Placeholder 4"/>
          <p:cNvSpPr txBox="1">
            <a:spLocks/>
          </p:cNvSpPr>
          <p:nvPr/>
        </p:nvSpPr>
        <p:spPr>
          <a:xfrm>
            <a:off x="437238" y="1357080"/>
            <a:ext cx="4305300" cy="505936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a:t>Running</a:t>
            </a:r>
            <a:r>
              <a:rPr lang="en-IN"/>
              <a:t> – Process is actually using the CPU</a:t>
            </a:r>
          </a:p>
          <a:p>
            <a:r>
              <a:rPr lang="en-IN" b="1"/>
              <a:t>Ready</a:t>
            </a:r>
            <a:r>
              <a:rPr lang="en-IN"/>
              <a:t> – Process is runnable, temporarily stopped to let another process to run</a:t>
            </a:r>
          </a:p>
          <a:p>
            <a:r>
              <a:rPr lang="en-IN" b="1"/>
              <a:t>Blocked</a:t>
            </a:r>
            <a:r>
              <a:rPr lang="en-IN"/>
              <a:t> – process is unable to run until some external event happens</a:t>
            </a:r>
          </a:p>
          <a:p>
            <a:r>
              <a:rPr lang="en-IN"/>
              <a:t>Processes are always either </a:t>
            </a:r>
            <a:r>
              <a:rPr lang="en-IN">
                <a:solidFill>
                  <a:srgbClr val="FF0000"/>
                </a:solidFill>
              </a:rPr>
              <a:t>executing (running), waiting to execute (ready) or waiting for an event (blocked)</a:t>
            </a:r>
            <a:r>
              <a:rPr lang="en-IN"/>
              <a:t> to occur.</a:t>
            </a:r>
            <a:endParaRPr lang="en-IN" dirty="0"/>
          </a:p>
        </p:txBody>
      </p:sp>
      <p:sp>
        <p:nvSpPr>
          <p:cNvPr id="7" name="Oval 6"/>
          <p:cNvSpPr/>
          <p:nvPr/>
        </p:nvSpPr>
        <p:spPr>
          <a:xfrm>
            <a:off x="6380838" y="2506430"/>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Running</a:t>
            </a:r>
          </a:p>
        </p:txBody>
      </p:sp>
      <p:sp>
        <p:nvSpPr>
          <p:cNvPr id="8" name="Oval 7"/>
          <p:cNvSpPr/>
          <p:nvPr/>
        </p:nvSpPr>
        <p:spPr>
          <a:xfrm>
            <a:off x="5174338" y="4039027"/>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Blocked</a:t>
            </a:r>
            <a:endParaRPr lang="en-US" sz="2100" b="1" dirty="0">
              <a:solidFill>
                <a:srgbClr val="000000"/>
              </a:solidFill>
            </a:endParaRPr>
          </a:p>
        </p:txBody>
      </p:sp>
      <p:sp>
        <p:nvSpPr>
          <p:cNvPr id="9" name="Oval 8"/>
          <p:cNvSpPr/>
          <p:nvPr/>
        </p:nvSpPr>
        <p:spPr>
          <a:xfrm>
            <a:off x="7600039" y="4039026"/>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Ready</a:t>
            </a:r>
            <a:endParaRPr lang="en-US" sz="2100" b="1" dirty="0">
              <a:solidFill>
                <a:srgbClr val="000000"/>
              </a:solidFill>
            </a:endParaRPr>
          </a:p>
        </p:txBody>
      </p:sp>
      <p:pic>
        <p:nvPicPr>
          <p:cNvPr id="10" name="Picture 2" descr="Image result for ms office word icon on desk 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138" y="1433280"/>
            <a:ext cx="8852344" cy="49778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613" y="2728680"/>
            <a:ext cx="4048125" cy="21050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ms office word opening 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38" y="1433279"/>
            <a:ext cx="8852344" cy="4977821"/>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ular Callout 12"/>
          <p:cNvSpPr/>
          <p:nvPr/>
        </p:nvSpPr>
        <p:spPr>
          <a:xfrm>
            <a:off x="5949038" y="518880"/>
            <a:ext cx="1651001" cy="685800"/>
          </a:xfrm>
          <a:prstGeom prst="wedgeRoundRectCallout">
            <a:avLst>
              <a:gd name="adj1" fmla="val -27671"/>
              <a:gd name="adj2" fmla="val 88838"/>
              <a:gd name="adj3" fmla="val 16667"/>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4400" dirty="0">
                <a:solidFill>
                  <a:schemeClr val="tx1"/>
                </a:solidFill>
                <a:latin typeface="+mj-lt"/>
                <a:ea typeface="Open Sans Semibold" panose="020B0706030804020204" pitchFamily="34" charset="0"/>
                <a:cs typeface="Open Sans Semibold" panose="020B0706030804020204" pitchFamily="34" charset="0"/>
              </a:rPr>
              <a:t>Ready</a:t>
            </a:r>
          </a:p>
        </p:txBody>
      </p:sp>
      <p:sp>
        <p:nvSpPr>
          <p:cNvPr id="14" name="Rounded Rectangular Callout 13"/>
          <p:cNvSpPr/>
          <p:nvPr/>
        </p:nvSpPr>
        <p:spPr>
          <a:xfrm>
            <a:off x="5809338" y="518880"/>
            <a:ext cx="2133600" cy="685800"/>
          </a:xfrm>
          <a:prstGeom prst="wedgeRoundRectCallout">
            <a:avLst>
              <a:gd name="adj1" fmla="val -27671"/>
              <a:gd name="adj2" fmla="val 88838"/>
              <a:gd name="adj3" fmla="val 16667"/>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4400" dirty="0">
                <a:solidFill>
                  <a:schemeClr val="tx1"/>
                </a:solidFill>
                <a:latin typeface="+mj-lt"/>
                <a:ea typeface="Open Sans Semibold" panose="020B0706030804020204" pitchFamily="34" charset="0"/>
                <a:cs typeface="Open Sans Semibold" panose="020B0706030804020204" pitchFamily="34" charset="0"/>
              </a:rPr>
              <a:t>Running</a:t>
            </a:r>
          </a:p>
        </p:txBody>
      </p:sp>
      <p:pic>
        <p:nvPicPr>
          <p:cNvPr id="15"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457" y="1433280"/>
            <a:ext cx="8963025" cy="49778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ms office word print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407" y="2026715"/>
            <a:ext cx="4981575" cy="37909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0531" y="2791251"/>
            <a:ext cx="4505325" cy="2495551"/>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ular Callout 17"/>
          <p:cNvSpPr/>
          <p:nvPr/>
        </p:nvSpPr>
        <p:spPr>
          <a:xfrm>
            <a:off x="5809338" y="504769"/>
            <a:ext cx="2133600" cy="685800"/>
          </a:xfrm>
          <a:prstGeom prst="wedgeRoundRectCallout">
            <a:avLst>
              <a:gd name="adj1" fmla="val -27671"/>
              <a:gd name="adj2" fmla="val 88838"/>
              <a:gd name="adj3" fmla="val 16667"/>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4400" dirty="0">
                <a:solidFill>
                  <a:schemeClr val="tx1"/>
                </a:solidFill>
                <a:latin typeface="+mj-lt"/>
                <a:ea typeface="Open Sans Semibold" panose="020B0706030804020204" pitchFamily="34" charset="0"/>
                <a:cs typeface="Open Sans Semibold" panose="020B0706030804020204" pitchFamily="34" charset="0"/>
              </a:rPr>
              <a:t>Blocked</a:t>
            </a:r>
          </a:p>
        </p:txBody>
      </p:sp>
      <p:pic>
        <p:nvPicPr>
          <p:cNvPr id="19" name="Picture 8" descr="Image result for word waiting for prin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538" y="1509480"/>
            <a:ext cx="8953944"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0" presetClass="exit" presetSubtype="0" fill="hold" grpId="1"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1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3" nodeType="clickEffect">
                                  <p:stCondLst>
                                    <p:cond delay="0"/>
                                  </p:stCondLst>
                                  <p:childTnLst>
                                    <p:animEffect transition="out" filter="fade">
                                      <p:cBhvr>
                                        <p:cTn id="77" dur="500"/>
                                        <p:tgtEl>
                                          <p:spTgt spid="13"/>
                                        </p:tgtEl>
                                      </p:cBhvr>
                                    </p:animEffect>
                                    <p:set>
                                      <p:cBhvr>
                                        <p:cTn id="7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4" grpId="0" animBg="1"/>
      <p:bldP spid="14" grpId="1" animBg="1"/>
      <p:bldP spid="18" grpId="0" animBg="1"/>
      <p:bldP spid="1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Process states transitions</a:t>
            </a:r>
          </a:p>
        </p:txBody>
      </p:sp>
      <p:sp>
        <p:nvSpPr>
          <p:cNvPr id="5" name="Text Placeholder 4"/>
          <p:cNvSpPr>
            <a:spLocks noGrp="1"/>
          </p:cNvSpPr>
          <p:nvPr>
            <p:ph type="body" idx="1"/>
          </p:nvPr>
        </p:nvSpPr>
        <p:spPr/>
        <p:txBody>
          <a:bodyPr/>
          <a:lstStyle/>
          <a:p>
            <a:r>
              <a:rPr lang="en-US" dirty="0"/>
              <a:t>Section - 3</a:t>
            </a:r>
          </a:p>
          <a:p>
            <a:endParaRPr lang="en-US" dirty="0"/>
          </a:p>
        </p:txBody>
      </p:sp>
    </p:spTree>
    <p:extLst>
      <p:ext uri="{BB962C8B-B14F-4D97-AF65-F5344CB8AC3E}">
        <p14:creationId xmlns:p14="http://schemas.microsoft.com/office/powerpoint/2010/main" val="2238336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State Transitions</a:t>
            </a:r>
          </a:p>
        </p:txBody>
      </p:sp>
      <p:sp>
        <p:nvSpPr>
          <p:cNvPr id="3" name="Content Placeholder 2"/>
          <p:cNvSpPr>
            <a:spLocks noGrp="1"/>
          </p:cNvSpPr>
          <p:nvPr>
            <p:ph idx="1"/>
          </p:nvPr>
        </p:nvSpPr>
        <p:spPr>
          <a:xfrm>
            <a:off x="131181" y="863444"/>
            <a:ext cx="7721048" cy="5590565"/>
          </a:xfrm>
        </p:spPr>
        <p:txBody>
          <a:bodyPr/>
          <a:lstStyle/>
          <a:p>
            <a:r>
              <a:rPr lang="en-US" dirty="0"/>
              <a:t>When and how these transitions occur (process moves from one state to another)?</a:t>
            </a:r>
          </a:p>
          <a:p>
            <a:pPr marL="914400" lvl="1" indent="-457200">
              <a:buFont typeface="+mj-lt"/>
              <a:buAutoNum type="arabicPeriod"/>
            </a:pPr>
            <a:r>
              <a:rPr lang="en-US" dirty="0">
                <a:solidFill>
                  <a:schemeClr val="accent6"/>
                </a:solidFill>
              </a:rPr>
              <a:t>Process blocks for input or waits for an event</a:t>
            </a:r>
            <a:r>
              <a:rPr lang="en-US" dirty="0"/>
              <a:t> (i.e. printer is not available) </a:t>
            </a:r>
          </a:p>
          <a:p>
            <a:pPr marL="914400" lvl="1" indent="-457200">
              <a:buFont typeface="+mj-lt"/>
              <a:buAutoNum type="arabicPeriod"/>
            </a:pPr>
            <a:r>
              <a:rPr lang="en-US" dirty="0"/>
              <a:t>Scheduler </a:t>
            </a:r>
            <a:r>
              <a:rPr lang="en-US" dirty="0">
                <a:solidFill>
                  <a:schemeClr val="accent6"/>
                </a:solidFill>
              </a:rPr>
              <a:t>picks another process</a:t>
            </a:r>
          </a:p>
          <a:p>
            <a:pPr lvl="2"/>
            <a:r>
              <a:rPr lang="en-US" dirty="0"/>
              <a:t>End of time-slice or pre-emption.</a:t>
            </a:r>
          </a:p>
          <a:p>
            <a:pPr marL="914400" lvl="1" indent="-457200">
              <a:buFont typeface="+mj-lt"/>
              <a:buAutoNum type="arabicPeriod"/>
            </a:pPr>
            <a:r>
              <a:rPr lang="en-US" dirty="0"/>
              <a:t>Scheduler </a:t>
            </a:r>
            <a:r>
              <a:rPr lang="en-US" dirty="0">
                <a:solidFill>
                  <a:schemeClr val="accent6"/>
                </a:solidFill>
              </a:rPr>
              <a:t>picks this process</a:t>
            </a:r>
          </a:p>
          <a:p>
            <a:pPr marL="914400" lvl="1" indent="-457200">
              <a:buFont typeface="+mj-lt"/>
              <a:buAutoNum type="arabicPeriod"/>
            </a:pPr>
            <a:r>
              <a:rPr lang="en-US" dirty="0">
                <a:solidFill>
                  <a:schemeClr val="accent6"/>
                </a:solidFill>
              </a:rPr>
              <a:t>Input becomes available, event arrives </a:t>
            </a:r>
            <a:r>
              <a:rPr lang="en-US" dirty="0"/>
              <a:t>(i.e. printer become available)</a:t>
            </a:r>
          </a:p>
        </p:txBody>
      </p:sp>
      <p:sp>
        <p:nvSpPr>
          <p:cNvPr id="6" name="Oval 5"/>
          <p:cNvSpPr/>
          <p:nvPr/>
        </p:nvSpPr>
        <p:spPr>
          <a:xfrm>
            <a:off x="9254668" y="1925867"/>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Running</a:t>
            </a:r>
          </a:p>
        </p:txBody>
      </p:sp>
      <p:sp>
        <p:nvSpPr>
          <p:cNvPr id="8" name="Oval 7"/>
          <p:cNvSpPr/>
          <p:nvPr/>
        </p:nvSpPr>
        <p:spPr>
          <a:xfrm>
            <a:off x="8048168" y="3458464"/>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Blocked</a:t>
            </a:r>
            <a:endParaRPr lang="en-US" sz="2100" b="1" dirty="0">
              <a:solidFill>
                <a:srgbClr val="000000"/>
              </a:solidFill>
            </a:endParaRPr>
          </a:p>
        </p:txBody>
      </p:sp>
      <p:sp>
        <p:nvSpPr>
          <p:cNvPr id="9" name="Oval 8"/>
          <p:cNvSpPr/>
          <p:nvPr/>
        </p:nvSpPr>
        <p:spPr>
          <a:xfrm>
            <a:off x="10473869" y="3458463"/>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Ready</a:t>
            </a:r>
            <a:endParaRPr lang="en-US" sz="2100" b="1" dirty="0">
              <a:solidFill>
                <a:srgbClr val="000000"/>
              </a:solidFill>
            </a:endParaRPr>
          </a:p>
        </p:txBody>
      </p:sp>
      <p:sp>
        <p:nvSpPr>
          <p:cNvPr id="10" name="Arc 9"/>
          <p:cNvSpPr/>
          <p:nvPr/>
        </p:nvSpPr>
        <p:spPr>
          <a:xfrm rot="669130">
            <a:off x="9898217" y="2545008"/>
            <a:ext cx="1405055" cy="1586428"/>
          </a:xfrm>
          <a:prstGeom prst="arc">
            <a:avLst/>
          </a:prstGeom>
          <a:ln w="38100">
            <a:solidFill>
              <a:srgbClr val="AE250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Arc 10"/>
          <p:cNvSpPr/>
          <p:nvPr/>
        </p:nvSpPr>
        <p:spPr>
          <a:xfrm rot="12370299">
            <a:off x="10173093" y="2313483"/>
            <a:ext cx="1352062" cy="1602173"/>
          </a:xfrm>
          <a:prstGeom prst="arc">
            <a:avLst/>
          </a:prstGeom>
          <a:ln w="38100">
            <a:solidFill>
              <a:srgbClr val="AE250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 name="Arc 11"/>
          <p:cNvSpPr/>
          <p:nvPr/>
        </p:nvSpPr>
        <p:spPr>
          <a:xfrm rot="20930870" flipH="1">
            <a:off x="8782610" y="2561687"/>
            <a:ext cx="1405055" cy="1586428"/>
          </a:xfrm>
          <a:prstGeom prst="arc">
            <a:avLst/>
          </a:prstGeom>
          <a:ln w="38100">
            <a:solidFill>
              <a:srgbClr val="AE250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3" name="Arc 12"/>
          <p:cNvSpPr/>
          <p:nvPr/>
        </p:nvSpPr>
        <p:spPr>
          <a:xfrm rot="13844775" flipH="1">
            <a:off x="9315182" y="2827817"/>
            <a:ext cx="1543793" cy="1623599"/>
          </a:xfrm>
          <a:prstGeom prst="arc">
            <a:avLst>
              <a:gd name="adj1" fmla="val 16200000"/>
              <a:gd name="adj2" fmla="val 348710"/>
            </a:avLst>
          </a:prstGeom>
          <a:ln w="38100">
            <a:solidFill>
              <a:srgbClr val="AE250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TextBox 13"/>
          <p:cNvSpPr txBox="1"/>
          <p:nvPr/>
        </p:nvSpPr>
        <p:spPr>
          <a:xfrm>
            <a:off x="8477679" y="3109165"/>
            <a:ext cx="211509" cy="300082"/>
          </a:xfrm>
          <a:prstGeom prst="rect">
            <a:avLst/>
          </a:prstGeom>
          <a:noFill/>
        </p:spPr>
        <p:txBody>
          <a:bodyPr wrap="square" rtlCol="0">
            <a:spAutoFit/>
          </a:bodyPr>
          <a:lstStyle/>
          <a:p>
            <a:r>
              <a:rPr lang="en-US" sz="1350" b="1" dirty="0"/>
              <a:t>1</a:t>
            </a:r>
          </a:p>
        </p:txBody>
      </p:sp>
      <p:sp>
        <p:nvSpPr>
          <p:cNvPr id="15" name="TextBox 14"/>
          <p:cNvSpPr txBox="1"/>
          <p:nvPr/>
        </p:nvSpPr>
        <p:spPr>
          <a:xfrm>
            <a:off x="11402184" y="3087220"/>
            <a:ext cx="211509" cy="300082"/>
          </a:xfrm>
          <a:prstGeom prst="rect">
            <a:avLst/>
          </a:prstGeom>
          <a:noFill/>
        </p:spPr>
        <p:txBody>
          <a:bodyPr wrap="square" rtlCol="0">
            <a:spAutoFit/>
          </a:bodyPr>
          <a:lstStyle/>
          <a:p>
            <a:r>
              <a:rPr lang="en-US" sz="1350" b="1" dirty="0"/>
              <a:t>2</a:t>
            </a:r>
          </a:p>
        </p:txBody>
      </p:sp>
      <p:sp>
        <p:nvSpPr>
          <p:cNvPr id="16" name="TextBox 15"/>
          <p:cNvSpPr txBox="1"/>
          <p:nvPr/>
        </p:nvSpPr>
        <p:spPr>
          <a:xfrm>
            <a:off x="9887922" y="2918289"/>
            <a:ext cx="211509" cy="300082"/>
          </a:xfrm>
          <a:prstGeom prst="rect">
            <a:avLst/>
          </a:prstGeom>
          <a:noFill/>
        </p:spPr>
        <p:txBody>
          <a:bodyPr wrap="square" rtlCol="0">
            <a:spAutoFit/>
          </a:bodyPr>
          <a:lstStyle/>
          <a:p>
            <a:r>
              <a:rPr lang="en-US" sz="1350" b="1" dirty="0"/>
              <a:t>3</a:t>
            </a:r>
          </a:p>
        </p:txBody>
      </p:sp>
      <p:sp>
        <p:nvSpPr>
          <p:cNvPr id="17" name="TextBox 16"/>
          <p:cNvSpPr txBox="1"/>
          <p:nvPr/>
        </p:nvSpPr>
        <p:spPr>
          <a:xfrm>
            <a:off x="9929964" y="4062780"/>
            <a:ext cx="211509" cy="300082"/>
          </a:xfrm>
          <a:prstGeom prst="rect">
            <a:avLst/>
          </a:prstGeom>
          <a:noFill/>
        </p:spPr>
        <p:txBody>
          <a:bodyPr wrap="square" rtlCol="0">
            <a:spAutoFit/>
          </a:bodyPr>
          <a:lstStyle/>
          <a:p>
            <a:r>
              <a:rPr lang="en-US" sz="1350" b="1" dirty="0"/>
              <a:t>4</a:t>
            </a:r>
          </a:p>
        </p:txBody>
      </p:sp>
      <p:sp>
        <p:nvSpPr>
          <p:cNvPr id="18" name="Content Placeholder 2"/>
          <p:cNvSpPr txBox="1">
            <a:spLocks/>
          </p:cNvSpPr>
          <p:nvPr/>
        </p:nvSpPr>
        <p:spPr>
          <a:xfrm>
            <a:off x="401865" y="4517700"/>
            <a:ext cx="11388270" cy="914400"/>
          </a:xfrm>
          <a:prstGeom prst="rect">
            <a:avLst/>
          </a:prstGeom>
          <a:solidFill>
            <a:schemeClr val="accent6">
              <a:lumMod val="20000"/>
              <a:lumOff val="80000"/>
            </a:schemeClr>
          </a:solidFill>
        </p:spPr>
        <p:txBody>
          <a:bodyPr vert="horz" lIns="91440" tIns="45720" rIns="91440" bIns="45720" rtlCol="0" anchor="ctr">
            <a:noAutofit/>
          </a:bodyPr>
          <a:lstStyle>
            <a:lvl1pPr indent="0" algn="just">
              <a:lnSpc>
                <a:spcPct val="90000"/>
              </a:lnSpc>
              <a:spcBef>
                <a:spcPts val="1000"/>
              </a:spcBef>
              <a:buClr>
                <a:schemeClr val="accent6"/>
              </a:buClr>
              <a:buFont typeface="Wingdings 3" panose="05040102010807070707" pitchFamily="18" charset="2"/>
              <a:buNone/>
              <a:defRPr sz="2400">
                <a:solidFill>
                  <a:schemeClr val="accent6"/>
                </a:solidFill>
              </a:defRPr>
            </a:lvl1pPr>
            <a:lvl2pPr marL="809625"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800" dirty="0">
                <a:solidFill>
                  <a:schemeClr val="tx1"/>
                </a:solidFill>
              </a:rPr>
              <a:t>Processes are always either executing (running) or waiting to execute (ready) or waiting for an event (blocked) to occur.</a:t>
            </a:r>
          </a:p>
        </p:txBody>
      </p:sp>
    </p:spTree>
    <p:extLst>
      <p:ext uri="{BB962C8B-B14F-4D97-AF65-F5344CB8AC3E}">
        <p14:creationId xmlns:p14="http://schemas.microsoft.com/office/powerpoint/2010/main" val="419192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5" end="5"/>
                                            </p:txEl>
                                          </p:spTgt>
                                        </p:tgtEl>
                                        <p:attrNameLst>
                                          <p:attrName>style.visibility</p:attrName>
                                        </p:attrNameLst>
                                      </p:cBhvr>
                                      <p:to>
                                        <p:strVal val="visible"/>
                                      </p:to>
                                    </p:set>
                                    <p:animEffect transition="in" filter="fade">
                                      <p:cBhvr>
                                        <p:cTn id="56" dur="500"/>
                                        <p:tgtEl>
                                          <p:spTgt spid="3">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p:bldP spid="15" grpId="0"/>
      <p:bldP spid="16" grpId="0"/>
      <p:bldP spid="17" grpId="0"/>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State Process Model and Transitions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a:p>
            <a:r>
              <a:rPr lang="en-US" b="1" dirty="0">
                <a:solidFill>
                  <a:schemeClr val="accent6"/>
                </a:solidFill>
              </a:rPr>
              <a:t>New</a:t>
            </a:r>
            <a:r>
              <a:rPr lang="en-US" dirty="0"/>
              <a:t> – process is being </a:t>
            </a:r>
            <a:r>
              <a:rPr lang="en-US" b="1" dirty="0">
                <a:solidFill>
                  <a:schemeClr val="accent6"/>
                </a:solidFill>
              </a:rPr>
              <a:t>created</a:t>
            </a:r>
          </a:p>
          <a:p>
            <a:r>
              <a:rPr lang="en-US" b="1" dirty="0">
                <a:solidFill>
                  <a:schemeClr val="accent6"/>
                </a:solidFill>
              </a:rPr>
              <a:t>Ready</a:t>
            </a:r>
            <a:r>
              <a:rPr lang="en-US" dirty="0"/>
              <a:t> – process is </a:t>
            </a:r>
            <a:r>
              <a:rPr lang="en-US" b="1" dirty="0">
                <a:solidFill>
                  <a:schemeClr val="accent6"/>
                </a:solidFill>
              </a:rPr>
              <a:t>waiting to run (runnable)</a:t>
            </a:r>
            <a:r>
              <a:rPr lang="en-US" dirty="0"/>
              <a:t>, temporarily stopped to let another process run</a:t>
            </a:r>
          </a:p>
          <a:p>
            <a:r>
              <a:rPr lang="en-US" b="1" dirty="0">
                <a:solidFill>
                  <a:schemeClr val="accent6"/>
                </a:solidFill>
              </a:rPr>
              <a:t>Running</a:t>
            </a:r>
            <a:r>
              <a:rPr lang="en-US" dirty="0"/>
              <a:t> – process is actually </a:t>
            </a:r>
            <a:r>
              <a:rPr lang="en-US" b="1" dirty="0">
                <a:solidFill>
                  <a:schemeClr val="accent6"/>
                </a:solidFill>
              </a:rPr>
              <a:t>using the CPU</a:t>
            </a:r>
          </a:p>
          <a:p>
            <a:r>
              <a:rPr lang="en-US" b="1" dirty="0">
                <a:solidFill>
                  <a:schemeClr val="accent6"/>
                </a:solidFill>
              </a:rPr>
              <a:t>Blocked</a:t>
            </a:r>
            <a:r>
              <a:rPr lang="en-US" dirty="0"/>
              <a:t> – </a:t>
            </a:r>
            <a:r>
              <a:rPr lang="en-US" b="1" dirty="0">
                <a:solidFill>
                  <a:schemeClr val="accent6"/>
                </a:solidFill>
              </a:rPr>
              <a:t>unable to run </a:t>
            </a:r>
            <a:r>
              <a:rPr lang="en-US" dirty="0"/>
              <a:t>until some external event happens</a:t>
            </a:r>
          </a:p>
          <a:p>
            <a:r>
              <a:rPr lang="en-US" b="1" dirty="0">
                <a:solidFill>
                  <a:schemeClr val="accent6"/>
                </a:solidFill>
              </a:rPr>
              <a:t>Exit (Terminated) </a:t>
            </a:r>
            <a:r>
              <a:rPr lang="en-US" dirty="0"/>
              <a:t>– process has </a:t>
            </a:r>
            <a:r>
              <a:rPr lang="en-US" b="1" dirty="0">
                <a:solidFill>
                  <a:schemeClr val="accent6"/>
                </a:solidFill>
              </a:rPr>
              <a:t>finished</a:t>
            </a:r>
            <a:r>
              <a:rPr lang="en-US" dirty="0"/>
              <a:t> </a:t>
            </a:r>
            <a:r>
              <a:rPr lang="en-US" b="1" dirty="0">
                <a:solidFill>
                  <a:schemeClr val="accent6"/>
                </a:solidFill>
              </a:rPr>
              <a:t>the</a:t>
            </a:r>
            <a:r>
              <a:rPr lang="en-US" dirty="0"/>
              <a:t> </a:t>
            </a:r>
            <a:r>
              <a:rPr lang="en-US" b="1" dirty="0">
                <a:solidFill>
                  <a:schemeClr val="accent6"/>
                </a:solidFill>
              </a:rPr>
              <a:t>execution</a:t>
            </a:r>
          </a:p>
        </p:txBody>
      </p:sp>
      <p:sp>
        <p:nvSpPr>
          <p:cNvPr id="4" name="Oval 3"/>
          <p:cNvSpPr>
            <a:spLocks noChangeArrowheads="1"/>
          </p:cNvSpPr>
          <p:nvPr/>
        </p:nvSpPr>
        <p:spPr bwMode="auto">
          <a:xfrm>
            <a:off x="2402397" y="1256067"/>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5" name="Oval 4"/>
          <p:cNvSpPr>
            <a:spLocks noChangeArrowheads="1"/>
          </p:cNvSpPr>
          <p:nvPr/>
        </p:nvSpPr>
        <p:spPr bwMode="auto">
          <a:xfrm>
            <a:off x="6002847" y="1256067"/>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6" name="Oval 5"/>
          <p:cNvSpPr>
            <a:spLocks noChangeArrowheads="1"/>
          </p:cNvSpPr>
          <p:nvPr/>
        </p:nvSpPr>
        <p:spPr bwMode="auto">
          <a:xfrm>
            <a:off x="7774497" y="1256067"/>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 name="Oval 6"/>
          <p:cNvSpPr>
            <a:spLocks noChangeArrowheads="1"/>
          </p:cNvSpPr>
          <p:nvPr/>
        </p:nvSpPr>
        <p:spPr bwMode="auto">
          <a:xfrm>
            <a:off x="4237863" y="1256067"/>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8" name="Oval 7"/>
          <p:cNvSpPr>
            <a:spLocks noChangeArrowheads="1"/>
          </p:cNvSpPr>
          <p:nvPr/>
        </p:nvSpPr>
        <p:spPr bwMode="auto">
          <a:xfrm>
            <a:off x="4237863" y="2617585"/>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9" name="Rectangle 8"/>
          <p:cNvSpPr>
            <a:spLocks noChangeArrowheads="1"/>
          </p:cNvSpPr>
          <p:nvPr/>
        </p:nvSpPr>
        <p:spPr bwMode="auto">
          <a:xfrm>
            <a:off x="2716539" y="1367094"/>
            <a:ext cx="448040"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New</a:t>
            </a:r>
          </a:p>
        </p:txBody>
      </p:sp>
      <p:sp>
        <p:nvSpPr>
          <p:cNvPr id="10" name="Rectangle 9"/>
          <p:cNvSpPr>
            <a:spLocks noChangeArrowheads="1"/>
          </p:cNvSpPr>
          <p:nvPr/>
        </p:nvSpPr>
        <p:spPr bwMode="auto">
          <a:xfrm>
            <a:off x="4487083" y="1367094"/>
            <a:ext cx="577884"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Ready</a:t>
            </a:r>
          </a:p>
        </p:txBody>
      </p:sp>
      <p:sp>
        <p:nvSpPr>
          <p:cNvPr id="11" name="Rectangle 10"/>
          <p:cNvSpPr>
            <a:spLocks noChangeArrowheads="1"/>
          </p:cNvSpPr>
          <p:nvPr/>
        </p:nvSpPr>
        <p:spPr bwMode="auto">
          <a:xfrm>
            <a:off x="6179131" y="1367094"/>
            <a:ext cx="723757"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Running</a:t>
            </a:r>
          </a:p>
        </p:txBody>
      </p:sp>
      <p:sp>
        <p:nvSpPr>
          <p:cNvPr id="12" name="Rectangle 11"/>
          <p:cNvSpPr>
            <a:spLocks noChangeArrowheads="1"/>
          </p:cNvSpPr>
          <p:nvPr/>
        </p:nvSpPr>
        <p:spPr bwMode="auto">
          <a:xfrm>
            <a:off x="8109478" y="1367094"/>
            <a:ext cx="406362"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Exit</a:t>
            </a:r>
          </a:p>
        </p:txBody>
      </p:sp>
      <p:sp>
        <p:nvSpPr>
          <p:cNvPr id="13" name="Rectangle 12"/>
          <p:cNvSpPr>
            <a:spLocks noChangeArrowheads="1"/>
          </p:cNvSpPr>
          <p:nvPr/>
        </p:nvSpPr>
        <p:spPr bwMode="auto">
          <a:xfrm>
            <a:off x="4416551" y="2728612"/>
            <a:ext cx="718948"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Blocked</a:t>
            </a:r>
          </a:p>
        </p:txBody>
      </p:sp>
      <p:sp>
        <p:nvSpPr>
          <p:cNvPr id="14" name="Line 13"/>
          <p:cNvSpPr>
            <a:spLocks noChangeShapeType="1"/>
          </p:cNvSpPr>
          <p:nvPr/>
        </p:nvSpPr>
        <p:spPr bwMode="auto">
          <a:xfrm>
            <a:off x="3489438" y="1508479"/>
            <a:ext cx="73223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5" name="Line 14"/>
          <p:cNvSpPr>
            <a:spLocks noChangeShapeType="1"/>
          </p:cNvSpPr>
          <p:nvPr/>
        </p:nvSpPr>
        <p:spPr bwMode="auto">
          <a:xfrm flipH="1" flipV="1">
            <a:off x="4764248" y="1778669"/>
            <a:ext cx="4672" cy="821626"/>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6" name="Line 15"/>
          <p:cNvSpPr>
            <a:spLocks noChangeShapeType="1"/>
          </p:cNvSpPr>
          <p:nvPr/>
        </p:nvSpPr>
        <p:spPr bwMode="auto">
          <a:xfrm>
            <a:off x="7089888" y="1508479"/>
            <a:ext cx="67508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7" name="Line 16"/>
          <p:cNvSpPr>
            <a:spLocks noChangeShapeType="1"/>
          </p:cNvSpPr>
          <p:nvPr/>
        </p:nvSpPr>
        <p:spPr bwMode="auto">
          <a:xfrm>
            <a:off x="5261088" y="1365604"/>
            <a:ext cx="78938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8" name="Line 17"/>
          <p:cNvSpPr>
            <a:spLocks noChangeShapeType="1"/>
          </p:cNvSpPr>
          <p:nvPr/>
        </p:nvSpPr>
        <p:spPr bwMode="auto">
          <a:xfrm flipH="1">
            <a:off x="5251563" y="1651354"/>
            <a:ext cx="80843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9" name="Rectangle 18"/>
          <p:cNvSpPr>
            <a:spLocks noChangeArrowheads="1"/>
          </p:cNvSpPr>
          <p:nvPr/>
        </p:nvSpPr>
        <p:spPr bwMode="auto">
          <a:xfrm>
            <a:off x="3536076" y="1215292"/>
            <a:ext cx="560250"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Admit</a:t>
            </a:r>
          </a:p>
        </p:txBody>
      </p:sp>
      <p:sp>
        <p:nvSpPr>
          <p:cNvPr id="20" name="Rectangle 19"/>
          <p:cNvSpPr>
            <a:spLocks noChangeArrowheads="1"/>
          </p:cNvSpPr>
          <p:nvPr/>
        </p:nvSpPr>
        <p:spPr bwMode="auto">
          <a:xfrm>
            <a:off x="4797770" y="2115420"/>
            <a:ext cx="633988"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Event</a:t>
            </a:r>
          </a:p>
          <a:p>
            <a:r>
              <a:rPr lang="en-US" altLang="en-US" sz="1400" dirty="0">
                <a:latin typeface="+mj-lt"/>
              </a:rPr>
              <a:t>Occurs</a:t>
            </a:r>
          </a:p>
        </p:txBody>
      </p:sp>
      <p:sp>
        <p:nvSpPr>
          <p:cNvPr id="21" name="Rectangle 20"/>
          <p:cNvSpPr>
            <a:spLocks noChangeArrowheads="1"/>
          </p:cNvSpPr>
          <p:nvPr/>
        </p:nvSpPr>
        <p:spPr bwMode="auto">
          <a:xfrm>
            <a:off x="5244420" y="1079893"/>
            <a:ext cx="760626"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Dispatch</a:t>
            </a:r>
          </a:p>
        </p:txBody>
      </p:sp>
      <p:sp>
        <p:nvSpPr>
          <p:cNvPr id="22" name="Rectangle 21"/>
          <p:cNvSpPr>
            <a:spLocks noChangeArrowheads="1"/>
          </p:cNvSpPr>
          <p:nvPr/>
        </p:nvSpPr>
        <p:spPr bwMode="auto">
          <a:xfrm>
            <a:off x="7079376" y="1226138"/>
            <a:ext cx="691697"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Release</a:t>
            </a:r>
          </a:p>
        </p:txBody>
      </p:sp>
      <p:sp>
        <p:nvSpPr>
          <p:cNvPr id="23" name="Rectangle 22"/>
          <p:cNvSpPr>
            <a:spLocks noChangeArrowheads="1"/>
          </p:cNvSpPr>
          <p:nvPr/>
        </p:nvSpPr>
        <p:spPr bwMode="auto">
          <a:xfrm>
            <a:off x="5244420" y="1639081"/>
            <a:ext cx="763832"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Time-out</a:t>
            </a:r>
          </a:p>
        </p:txBody>
      </p:sp>
      <p:sp>
        <p:nvSpPr>
          <p:cNvPr id="24" name="Line 23"/>
          <p:cNvSpPr>
            <a:spLocks noChangeShapeType="1"/>
          </p:cNvSpPr>
          <p:nvPr/>
        </p:nvSpPr>
        <p:spPr bwMode="auto">
          <a:xfrm flipH="1">
            <a:off x="5323713" y="1727063"/>
            <a:ext cx="957739" cy="1099957"/>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5" name="Rectangle 24"/>
          <p:cNvSpPr>
            <a:spLocks noChangeArrowheads="1"/>
          </p:cNvSpPr>
          <p:nvPr/>
        </p:nvSpPr>
        <p:spPr bwMode="auto">
          <a:xfrm>
            <a:off x="5796703" y="2207601"/>
            <a:ext cx="526588"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Event</a:t>
            </a:r>
          </a:p>
          <a:p>
            <a:r>
              <a:rPr lang="en-US" altLang="en-US" sz="1400" dirty="0">
                <a:latin typeface="+mj-lt"/>
              </a:rPr>
              <a:t>Wait</a:t>
            </a:r>
          </a:p>
        </p:txBody>
      </p:sp>
      <p:cxnSp>
        <p:nvCxnSpPr>
          <p:cNvPr id="26" name="Straight Connector 25"/>
          <p:cNvCxnSpPr/>
          <p:nvPr/>
        </p:nvCxnSpPr>
        <p:spPr>
          <a:xfrm>
            <a:off x="492344" y="6367376"/>
            <a:ext cx="69951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7"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612477730"/>
              </p:ext>
            </p:extLst>
          </p:nvPr>
        </p:nvGraphicFramePr>
        <p:xfrm>
          <a:off x="492344" y="597939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292494333"/>
              </p:ext>
            </p:extLst>
          </p:nvPr>
        </p:nvGraphicFramePr>
        <p:xfrm>
          <a:off x="1591273" y="5970503"/>
          <a:ext cx="6035040" cy="396240"/>
        </p:xfrm>
        <a:graphic>
          <a:graphicData uri="http://schemas.openxmlformats.org/drawingml/2006/table">
            <a:tbl>
              <a:tblPr firstRow="1" bandRow="1">
                <a:tableStyleId>{8EC20E35-A176-4012-BC5E-935CFFF8708E}</a:tableStyleId>
              </a:tblPr>
              <a:tblGrid>
                <a:gridCol w="603504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A process resides in which memory during different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9" name="TextBox 28"/>
          <p:cNvSpPr txBox="1"/>
          <p:nvPr/>
        </p:nvSpPr>
        <p:spPr>
          <a:xfrm>
            <a:off x="2584665" y="804070"/>
            <a:ext cx="640080" cy="369332"/>
          </a:xfrm>
          <a:prstGeom prst="rect">
            <a:avLst/>
          </a:prstGeom>
          <a:solidFill>
            <a:schemeClr val="accent6">
              <a:lumMod val="40000"/>
              <a:lumOff val="60000"/>
            </a:schemeClr>
          </a:solidFill>
        </p:spPr>
        <p:txBody>
          <a:bodyPr wrap="square" rtlCol="0">
            <a:spAutoFit/>
          </a:bodyPr>
          <a:lstStyle/>
          <a:p>
            <a:pPr algn="ctr"/>
            <a:r>
              <a:rPr lang="en-US" dirty="0"/>
              <a:t>HDD</a:t>
            </a:r>
          </a:p>
        </p:txBody>
      </p:sp>
      <p:sp>
        <p:nvSpPr>
          <p:cNvPr id="30" name="TextBox 29"/>
          <p:cNvSpPr txBox="1"/>
          <p:nvPr/>
        </p:nvSpPr>
        <p:spPr>
          <a:xfrm>
            <a:off x="4455985" y="800257"/>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31" name="TextBox 30"/>
          <p:cNvSpPr txBox="1"/>
          <p:nvPr/>
        </p:nvSpPr>
        <p:spPr>
          <a:xfrm>
            <a:off x="6229512" y="807925"/>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32" name="TextBox 31"/>
          <p:cNvSpPr txBox="1"/>
          <p:nvPr/>
        </p:nvSpPr>
        <p:spPr>
          <a:xfrm>
            <a:off x="4452367" y="3205362"/>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33" name="TextBox 32"/>
          <p:cNvSpPr txBox="1"/>
          <p:nvPr/>
        </p:nvSpPr>
        <p:spPr>
          <a:xfrm>
            <a:off x="7992619" y="800257"/>
            <a:ext cx="640080" cy="369332"/>
          </a:xfrm>
          <a:prstGeom prst="rect">
            <a:avLst/>
          </a:prstGeom>
          <a:solidFill>
            <a:schemeClr val="accent6">
              <a:lumMod val="40000"/>
              <a:lumOff val="60000"/>
            </a:schemeClr>
          </a:solidFill>
        </p:spPr>
        <p:txBody>
          <a:bodyPr wrap="square" rtlCol="0">
            <a:spAutoFit/>
          </a:bodyPr>
          <a:lstStyle/>
          <a:p>
            <a:pPr algn="ctr"/>
            <a:r>
              <a:rPr lang="en-US" dirty="0"/>
              <a:t>-</a:t>
            </a:r>
          </a:p>
        </p:txBody>
      </p:sp>
    </p:spTree>
    <p:extLst>
      <p:ext uri="{BB962C8B-B14F-4D97-AF65-F5344CB8AC3E}">
        <p14:creationId xmlns:p14="http://schemas.microsoft.com/office/powerpoint/2010/main" val="189124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Effect transition="in" filter="fade">
                                      <p:cBhvr>
                                        <p:cTn id="65" dur="500"/>
                                        <p:tgtEl>
                                          <p:spTgt spid="3">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Effect transition="in" filter="fade">
                                      <p:cBhvr>
                                        <p:cTn id="86" dur="500"/>
                                        <p:tgtEl>
                                          <p:spTgt spid="3">
                                            <p:txEl>
                                              <p:pRg st="10" end="1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left)">
                                      <p:cBhvr>
                                        <p:cTn id="91" dur="500"/>
                                        <p:tgtEl>
                                          <p:spTgt spid="26"/>
                                        </p:tgtEl>
                                      </p:cBhvr>
                                    </p:animEffect>
                                  </p:childTnLst>
                                </p:cTn>
                              </p:par>
                              <p:par>
                                <p:cTn id="92" presetID="22" presetClass="entr" presetSubtype="8" fill="hold"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left)">
                                      <p:cBhvr>
                                        <p:cTn id="94" dur="500"/>
                                        <p:tgtEl>
                                          <p:spTgt spid="27"/>
                                        </p:tgtEl>
                                      </p:cBhvr>
                                    </p:animEffect>
                                  </p:childTnLst>
                                </p:cTn>
                              </p:par>
                              <p:par>
                                <p:cTn id="95" presetID="22" presetClass="entr" presetSubtype="8"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2" grpId="0"/>
      <p:bldP spid="13" grpId="0"/>
      <p:bldP spid="14" grpId="0" animBg="1"/>
      <p:bldP spid="15" grpId="0" animBg="1"/>
      <p:bldP spid="16" grpId="0" animBg="1"/>
      <p:bldP spid="17" grpId="0" animBg="1"/>
      <p:bldP spid="18" grpId="0" animBg="1"/>
      <p:bldP spid="19" grpId="0"/>
      <p:bldP spid="20" grpId="0"/>
      <p:bldP spid="21" grpId="0"/>
      <p:bldP spid="22" grpId="0"/>
      <p:bldP spid="23" grpId="0"/>
      <p:bldP spid="24" grpId="0" animBg="1"/>
      <p:bldP spid="25" grpId="0"/>
      <p:bldP spid="29" grpId="0" animBg="1"/>
      <p:bldP spid="30" grpId="0" animBg="1"/>
      <p:bldP spid="31"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Diagram</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p:txBody>
      </p:sp>
      <p:pic>
        <p:nvPicPr>
          <p:cNvPr id="34"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9095" y="3213411"/>
            <a:ext cx="1156465" cy="84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6661336" y="5400990"/>
            <a:ext cx="1766888" cy="514350"/>
            <a:chOff x="1488" y="3024"/>
            <a:chExt cx="1484" cy="432"/>
          </a:xfrm>
        </p:grpSpPr>
        <p:sp>
          <p:nvSpPr>
            <p:cNvPr id="36" name="Line 5"/>
            <p:cNvSpPr>
              <a:spLocks noChangeShapeType="1"/>
            </p:cNvSpPr>
            <p:nvPr/>
          </p:nvSpPr>
          <p:spPr bwMode="auto">
            <a:xfrm>
              <a:off x="1493" y="3024"/>
              <a:ext cx="147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7" name="Line 6"/>
            <p:cNvSpPr>
              <a:spLocks noChangeShapeType="1"/>
            </p:cNvSpPr>
            <p:nvPr/>
          </p:nvSpPr>
          <p:spPr bwMode="auto">
            <a:xfrm>
              <a:off x="1488"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8" name="Line 7"/>
            <p:cNvSpPr>
              <a:spLocks noChangeShapeType="1"/>
            </p:cNvSpPr>
            <p:nvPr/>
          </p:nvSpPr>
          <p:spPr bwMode="auto">
            <a:xfrm>
              <a:off x="1493" y="3456"/>
              <a:ext cx="147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9" name="Line 8"/>
            <p:cNvSpPr>
              <a:spLocks noChangeShapeType="1"/>
            </p:cNvSpPr>
            <p:nvPr/>
          </p:nvSpPr>
          <p:spPr bwMode="auto">
            <a:xfrm>
              <a:off x="1680"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0" name="Line 9"/>
            <p:cNvSpPr>
              <a:spLocks noChangeShapeType="1"/>
            </p:cNvSpPr>
            <p:nvPr/>
          </p:nvSpPr>
          <p:spPr bwMode="auto">
            <a:xfrm>
              <a:off x="1872"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1" name="Line 10"/>
            <p:cNvSpPr>
              <a:spLocks noChangeShapeType="1"/>
            </p:cNvSpPr>
            <p:nvPr/>
          </p:nvSpPr>
          <p:spPr bwMode="auto">
            <a:xfrm>
              <a:off x="2064"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2" name="Line 11"/>
            <p:cNvSpPr>
              <a:spLocks noChangeShapeType="1"/>
            </p:cNvSpPr>
            <p:nvPr/>
          </p:nvSpPr>
          <p:spPr bwMode="auto">
            <a:xfrm>
              <a:off x="2256"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3" name="Line 12"/>
            <p:cNvSpPr>
              <a:spLocks noChangeShapeType="1"/>
            </p:cNvSpPr>
            <p:nvPr/>
          </p:nvSpPr>
          <p:spPr bwMode="auto">
            <a:xfrm>
              <a:off x="2448"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4" name="Line 13"/>
            <p:cNvSpPr>
              <a:spLocks noChangeShapeType="1"/>
            </p:cNvSpPr>
            <p:nvPr/>
          </p:nvSpPr>
          <p:spPr bwMode="auto">
            <a:xfrm>
              <a:off x="2640"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45" name="Group 44"/>
          <p:cNvGrpSpPr>
            <a:grpSpLocks/>
          </p:cNvGrpSpPr>
          <p:nvPr/>
        </p:nvGrpSpPr>
        <p:grpSpPr bwMode="auto">
          <a:xfrm>
            <a:off x="6657765" y="3375501"/>
            <a:ext cx="1779984" cy="522684"/>
            <a:chOff x="1485" y="1341"/>
            <a:chExt cx="1495" cy="439"/>
          </a:xfrm>
        </p:grpSpPr>
        <p:sp>
          <p:nvSpPr>
            <p:cNvPr id="46" name="Line 15"/>
            <p:cNvSpPr>
              <a:spLocks noChangeShapeType="1"/>
            </p:cNvSpPr>
            <p:nvPr/>
          </p:nvSpPr>
          <p:spPr bwMode="auto">
            <a:xfrm flipH="1">
              <a:off x="1485" y="1776"/>
              <a:ext cx="14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7" name="Line 16"/>
            <p:cNvSpPr>
              <a:spLocks noChangeShapeType="1"/>
            </p:cNvSpPr>
            <p:nvPr/>
          </p:nvSpPr>
          <p:spPr bwMode="auto">
            <a:xfrm flipV="1">
              <a:off x="2976"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8" name="Line 17"/>
            <p:cNvSpPr>
              <a:spLocks noChangeShapeType="1"/>
            </p:cNvSpPr>
            <p:nvPr/>
          </p:nvSpPr>
          <p:spPr bwMode="auto">
            <a:xfrm flipH="1">
              <a:off x="1485" y="1344"/>
              <a:ext cx="14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9" name="Line 18"/>
            <p:cNvSpPr>
              <a:spLocks noChangeShapeType="1"/>
            </p:cNvSpPr>
            <p:nvPr/>
          </p:nvSpPr>
          <p:spPr bwMode="auto">
            <a:xfrm flipV="1">
              <a:off x="2784"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0" name="Line 19"/>
            <p:cNvSpPr>
              <a:spLocks noChangeShapeType="1"/>
            </p:cNvSpPr>
            <p:nvPr/>
          </p:nvSpPr>
          <p:spPr bwMode="auto">
            <a:xfrm flipV="1">
              <a:off x="2592"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1" name="Line 20"/>
            <p:cNvSpPr>
              <a:spLocks noChangeShapeType="1"/>
            </p:cNvSpPr>
            <p:nvPr/>
          </p:nvSpPr>
          <p:spPr bwMode="auto">
            <a:xfrm flipV="1">
              <a:off x="2400"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2" name="Line 21"/>
            <p:cNvSpPr>
              <a:spLocks noChangeShapeType="1"/>
            </p:cNvSpPr>
            <p:nvPr/>
          </p:nvSpPr>
          <p:spPr bwMode="auto">
            <a:xfrm flipV="1">
              <a:off x="2208"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3" name="Line 22"/>
            <p:cNvSpPr>
              <a:spLocks noChangeShapeType="1"/>
            </p:cNvSpPr>
            <p:nvPr/>
          </p:nvSpPr>
          <p:spPr bwMode="auto">
            <a:xfrm flipV="1">
              <a:off x="2016"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4" name="Line 23"/>
            <p:cNvSpPr>
              <a:spLocks noChangeShapeType="1"/>
            </p:cNvSpPr>
            <p:nvPr/>
          </p:nvSpPr>
          <p:spPr bwMode="auto">
            <a:xfrm flipV="1">
              <a:off x="1824"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sp>
        <p:nvSpPr>
          <p:cNvPr id="56" name="Line 25"/>
          <p:cNvSpPr>
            <a:spLocks noChangeShapeType="1"/>
          </p:cNvSpPr>
          <p:nvPr/>
        </p:nvSpPr>
        <p:spPr bwMode="auto">
          <a:xfrm>
            <a:off x="8438940" y="3636843"/>
            <a:ext cx="124658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57" name="Line 26"/>
          <p:cNvSpPr>
            <a:spLocks noChangeShapeType="1"/>
          </p:cNvSpPr>
          <p:nvPr/>
        </p:nvSpPr>
        <p:spPr bwMode="auto">
          <a:xfrm>
            <a:off x="10795187" y="3636843"/>
            <a:ext cx="73223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58" name="Line 27"/>
          <p:cNvSpPr>
            <a:spLocks noChangeShapeType="1"/>
          </p:cNvSpPr>
          <p:nvPr/>
        </p:nvSpPr>
        <p:spPr bwMode="auto">
          <a:xfrm flipH="1">
            <a:off x="5857665" y="5686740"/>
            <a:ext cx="80843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9" name="Line 28"/>
          <p:cNvSpPr>
            <a:spLocks noChangeShapeType="1"/>
          </p:cNvSpPr>
          <p:nvPr/>
        </p:nvSpPr>
        <p:spPr bwMode="auto">
          <a:xfrm flipV="1">
            <a:off x="5861236" y="3682919"/>
            <a:ext cx="0" cy="2008584"/>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60" name="Line 29"/>
          <p:cNvSpPr>
            <a:spLocks noChangeShapeType="1"/>
          </p:cNvSpPr>
          <p:nvPr/>
        </p:nvSpPr>
        <p:spPr bwMode="auto">
          <a:xfrm flipV="1">
            <a:off x="10793646" y="3800790"/>
            <a:ext cx="377778" cy="1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1" name="Line 30"/>
          <p:cNvSpPr>
            <a:spLocks noChangeShapeType="1"/>
          </p:cNvSpPr>
          <p:nvPr/>
        </p:nvSpPr>
        <p:spPr bwMode="auto">
          <a:xfrm>
            <a:off x="11176186" y="3806744"/>
            <a:ext cx="0" cy="187523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2" name="Line 31"/>
          <p:cNvSpPr>
            <a:spLocks noChangeShapeType="1"/>
          </p:cNvSpPr>
          <p:nvPr/>
        </p:nvSpPr>
        <p:spPr bwMode="auto">
          <a:xfrm flipH="1">
            <a:off x="8437749" y="5686740"/>
            <a:ext cx="2743200" cy="205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63" name="Line 32"/>
          <p:cNvSpPr>
            <a:spLocks noChangeShapeType="1"/>
          </p:cNvSpPr>
          <p:nvPr/>
        </p:nvSpPr>
        <p:spPr bwMode="auto">
          <a:xfrm flipH="1">
            <a:off x="5857665" y="4772340"/>
            <a:ext cx="532328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64" name="Rectangle 63"/>
          <p:cNvSpPr>
            <a:spLocks noChangeArrowheads="1"/>
          </p:cNvSpPr>
          <p:nvPr/>
        </p:nvSpPr>
        <p:spPr bwMode="auto">
          <a:xfrm>
            <a:off x="5221871" y="3326922"/>
            <a:ext cx="738184"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Admit</a:t>
            </a:r>
          </a:p>
        </p:txBody>
      </p:sp>
      <p:sp>
        <p:nvSpPr>
          <p:cNvPr id="65" name="Rectangle 64"/>
          <p:cNvSpPr>
            <a:spLocks noChangeArrowheads="1"/>
          </p:cNvSpPr>
          <p:nvPr/>
        </p:nvSpPr>
        <p:spPr bwMode="auto">
          <a:xfrm>
            <a:off x="6822071" y="3027688"/>
            <a:ext cx="1451520"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Ready Queue</a:t>
            </a:r>
          </a:p>
        </p:txBody>
      </p:sp>
      <p:sp>
        <p:nvSpPr>
          <p:cNvPr id="66" name="Rectangle 65"/>
          <p:cNvSpPr>
            <a:spLocks noChangeArrowheads="1"/>
          </p:cNvSpPr>
          <p:nvPr/>
        </p:nvSpPr>
        <p:spPr bwMode="auto">
          <a:xfrm>
            <a:off x="8420766" y="2332757"/>
            <a:ext cx="1271984" cy="129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b="1" dirty="0">
                <a:solidFill>
                  <a:schemeClr val="accent6"/>
                </a:solidFill>
                <a:latin typeface="+mj-lt"/>
              </a:rPr>
              <a:t>Process is </a:t>
            </a:r>
          </a:p>
          <a:p>
            <a:r>
              <a:rPr lang="en-US" altLang="en-US" sz="2000" b="1" dirty="0">
                <a:solidFill>
                  <a:schemeClr val="accent6"/>
                </a:solidFill>
                <a:latin typeface="+mj-lt"/>
              </a:rPr>
              <a:t>Scheduled</a:t>
            </a:r>
          </a:p>
          <a:p>
            <a:r>
              <a:rPr lang="en-US" altLang="en-US" sz="2000" b="1" dirty="0">
                <a:solidFill>
                  <a:schemeClr val="accent6"/>
                </a:solidFill>
                <a:latin typeface="+mj-lt"/>
              </a:rPr>
              <a:t>to run</a:t>
            </a:r>
          </a:p>
          <a:p>
            <a:r>
              <a:rPr lang="en-US" altLang="en-US" sz="2000" dirty="0">
                <a:latin typeface="+mj-lt"/>
              </a:rPr>
              <a:t>Dispatch</a:t>
            </a:r>
          </a:p>
        </p:txBody>
      </p:sp>
      <p:sp>
        <p:nvSpPr>
          <p:cNvPr id="67" name="Rectangle 66"/>
          <p:cNvSpPr>
            <a:spLocks noChangeArrowheads="1"/>
          </p:cNvSpPr>
          <p:nvPr/>
        </p:nvSpPr>
        <p:spPr bwMode="auto">
          <a:xfrm>
            <a:off x="8174621" y="4407680"/>
            <a:ext cx="1033137"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Time-out</a:t>
            </a:r>
          </a:p>
        </p:txBody>
      </p:sp>
      <p:sp>
        <p:nvSpPr>
          <p:cNvPr id="68" name="Rectangle 67"/>
          <p:cNvSpPr>
            <a:spLocks noChangeArrowheads="1"/>
          </p:cNvSpPr>
          <p:nvPr/>
        </p:nvSpPr>
        <p:spPr bwMode="auto">
          <a:xfrm>
            <a:off x="9108071" y="5313688"/>
            <a:ext cx="1209467"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Event</a:t>
            </a:r>
            <a:r>
              <a:rPr lang="en-US" altLang="en-US" sz="2000" dirty="0"/>
              <a:t> </a:t>
            </a:r>
            <a:r>
              <a:rPr lang="en-US" altLang="en-US" sz="2000" dirty="0">
                <a:latin typeface="+mj-lt"/>
              </a:rPr>
              <a:t>Wait</a:t>
            </a:r>
          </a:p>
        </p:txBody>
      </p:sp>
      <p:sp>
        <p:nvSpPr>
          <p:cNvPr id="69" name="Rectangle 68"/>
          <p:cNvSpPr>
            <a:spLocks noChangeArrowheads="1"/>
          </p:cNvSpPr>
          <p:nvPr/>
        </p:nvSpPr>
        <p:spPr bwMode="auto">
          <a:xfrm>
            <a:off x="10793646" y="2593168"/>
            <a:ext cx="1267175" cy="99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b="1" dirty="0">
                <a:solidFill>
                  <a:schemeClr val="accent6"/>
                </a:solidFill>
                <a:latin typeface="+mj-lt"/>
              </a:rPr>
              <a:t>Process is </a:t>
            </a:r>
          </a:p>
          <a:p>
            <a:r>
              <a:rPr lang="en-US" altLang="en-US" sz="2000" b="1" dirty="0">
                <a:solidFill>
                  <a:schemeClr val="accent6"/>
                </a:solidFill>
                <a:latin typeface="+mj-lt"/>
              </a:rPr>
              <a:t>completed </a:t>
            </a:r>
          </a:p>
          <a:p>
            <a:r>
              <a:rPr lang="en-US" altLang="en-US" sz="2000" dirty="0">
                <a:latin typeface="+mj-lt"/>
              </a:rPr>
              <a:t>Exit</a:t>
            </a:r>
          </a:p>
        </p:txBody>
      </p:sp>
      <p:sp>
        <p:nvSpPr>
          <p:cNvPr id="70" name="Rectangle 69"/>
          <p:cNvSpPr>
            <a:spLocks noChangeArrowheads="1"/>
          </p:cNvSpPr>
          <p:nvPr/>
        </p:nvSpPr>
        <p:spPr bwMode="auto">
          <a:xfrm>
            <a:off x="9698621" y="3449291"/>
            <a:ext cx="1166185"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Processor</a:t>
            </a:r>
          </a:p>
        </p:txBody>
      </p:sp>
      <p:sp>
        <p:nvSpPr>
          <p:cNvPr id="71" name="Rectangle 70"/>
          <p:cNvSpPr>
            <a:spLocks noChangeArrowheads="1"/>
          </p:cNvSpPr>
          <p:nvPr/>
        </p:nvSpPr>
        <p:spPr bwMode="auto">
          <a:xfrm>
            <a:off x="6650621" y="5917392"/>
            <a:ext cx="1650292"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Blocked</a:t>
            </a:r>
            <a:r>
              <a:rPr lang="en-US" altLang="en-US" sz="2000" dirty="0"/>
              <a:t> </a:t>
            </a:r>
            <a:r>
              <a:rPr lang="en-US" altLang="en-US" sz="2000" dirty="0">
                <a:latin typeface="+mj-lt"/>
              </a:rPr>
              <a:t>Queue</a:t>
            </a:r>
          </a:p>
        </p:txBody>
      </p:sp>
      <p:sp>
        <p:nvSpPr>
          <p:cNvPr id="72" name="Rectangle 71"/>
          <p:cNvSpPr>
            <a:spLocks noChangeArrowheads="1"/>
          </p:cNvSpPr>
          <p:nvPr/>
        </p:nvSpPr>
        <p:spPr bwMode="auto">
          <a:xfrm>
            <a:off x="5421905" y="5712934"/>
            <a:ext cx="863218"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Event</a:t>
            </a:r>
          </a:p>
          <a:p>
            <a:r>
              <a:rPr lang="en-US" altLang="en-US" sz="2000" dirty="0">
                <a:latin typeface="+mj-lt"/>
              </a:rPr>
              <a:t>Occurs</a:t>
            </a:r>
          </a:p>
        </p:txBody>
      </p:sp>
      <p:sp>
        <p:nvSpPr>
          <p:cNvPr id="73" name="Oval 72"/>
          <p:cNvSpPr>
            <a:spLocks noChangeArrowheads="1"/>
          </p:cNvSpPr>
          <p:nvPr/>
        </p:nvSpPr>
        <p:spPr bwMode="auto">
          <a:xfrm>
            <a:off x="202196" y="1319553"/>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4" name="Oval 73"/>
          <p:cNvSpPr>
            <a:spLocks noChangeArrowheads="1"/>
          </p:cNvSpPr>
          <p:nvPr/>
        </p:nvSpPr>
        <p:spPr bwMode="auto">
          <a:xfrm>
            <a:off x="3802646" y="1319553"/>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5" name="Oval 74"/>
          <p:cNvSpPr>
            <a:spLocks noChangeArrowheads="1"/>
          </p:cNvSpPr>
          <p:nvPr/>
        </p:nvSpPr>
        <p:spPr bwMode="auto">
          <a:xfrm>
            <a:off x="5574296" y="1319553"/>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6" name="Oval 75"/>
          <p:cNvSpPr>
            <a:spLocks noChangeArrowheads="1"/>
          </p:cNvSpPr>
          <p:nvPr/>
        </p:nvSpPr>
        <p:spPr bwMode="auto">
          <a:xfrm>
            <a:off x="2037662" y="1319553"/>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7" name="Oval 76"/>
          <p:cNvSpPr>
            <a:spLocks noChangeArrowheads="1"/>
          </p:cNvSpPr>
          <p:nvPr/>
        </p:nvSpPr>
        <p:spPr bwMode="auto">
          <a:xfrm>
            <a:off x="2037662" y="2681071"/>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8" name="Rectangle 77"/>
          <p:cNvSpPr>
            <a:spLocks noChangeArrowheads="1"/>
          </p:cNvSpPr>
          <p:nvPr/>
        </p:nvSpPr>
        <p:spPr bwMode="auto">
          <a:xfrm>
            <a:off x="516338" y="1430580"/>
            <a:ext cx="448040"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New</a:t>
            </a:r>
          </a:p>
        </p:txBody>
      </p:sp>
      <p:sp>
        <p:nvSpPr>
          <p:cNvPr id="79" name="Rectangle 78"/>
          <p:cNvSpPr>
            <a:spLocks noChangeArrowheads="1"/>
          </p:cNvSpPr>
          <p:nvPr/>
        </p:nvSpPr>
        <p:spPr bwMode="auto">
          <a:xfrm>
            <a:off x="2286882" y="1430580"/>
            <a:ext cx="577884"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Ready</a:t>
            </a:r>
          </a:p>
        </p:txBody>
      </p:sp>
      <p:sp>
        <p:nvSpPr>
          <p:cNvPr id="80" name="Rectangle 79"/>
          <p:cNvSpPr>
            <a:spLocks noChangeArrowheads="1"/>
          </p:cNvSpPr>
          <p:nvPr/>
        </p:nvSpPr>
        <p:spPr bwMode="auto">
          <a:xfrm>
            <a:off x="3978930" y="1430580"/>
            <a:ext cx="723757"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Running</a:t>
            </a:r>
          </a:p>
        </p:txBody>
      </p:sp>
      <p:sp>
        <p:nvSpPr>
          <p:cNvPr id="81" name="Rectangle 80"/>
          <p:cNvSpPr>
            <a:spLocks noChangeArrowheads="1"/>
          </p:cNvSpPr>
          <p:nvPr/>
        </p:nvSpPr>
        <p:spPr bwMode="auto">
          <a:xfrm>
            <a:off x="5909277" y="1430580"/>
            <a:ext cx="406362"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Exit</a:t>
            </a:r>
          </a:p>
        </p:txBody>
      </p:sp>
      <p:sp>
        <p:nvSpPr>
          <p:cNvPr id="82" name="Rectangle 81"/>
          <p:cNvSpPr>
            <a:spLocks noChangeArrowheads="1"/>
          </p:cNvSpPr>
          <p:nvPr/>
        </p:nvSpPr>
        <p:spPr bwMode="auto">
          <a:xfrm>
            <a:off x="2216350" y="2792098"/>
            <a:ext cx="718948"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Blocked</a:t>
            </a:r>
          </a:p>
        </p:txBody>
      </p:sp>
      <p:sp>
        <p:nvSpPr>
          <p:cNvPr id="83" name="Line 13"/>
          <p:cNvSpPr>
            <a:spLocks noChangeShapeType="1"/>
          </p:cNvSpPr>
          <p:nvPr/>
        </p:nvSpPr>
        <p:spPr bwMode="auto">
          <a:xfrm>
            <a:off x="1289237" y="1571965"/>
            <a:ext cx="73223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4" name="Line 14"/>
          <p:cNvSpPr>
            <a:spLocks noChangeShapeType="1"/>
          </p:cNvSpPr>
          <p:nvPr/>
        </p:nvSpPr>
        <p:spPr bwMode="auto">
          <a:xfrm flipH="1" flipV="1">
            <a:off x="2564047" y="1842155"/>
            <a:ext cx="4672" cy="821626"/>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5" name="Line 15"/>
          <p:cNvSpPr>
            <a:spLocks noChangeShapeType="1"/>
          </p:cNvSpPr>
          <p:nvPr/>
        </p:nvSpPr>
        <p:spPr bwMode="auto">
          <a:xfrm>
            <a:off x="4889687" y="1571965"/>
            <a:ext cx="67508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6" name="Line 16"/>
          <p:cNvSpPr>
            <a:spLocks noChangeShapeType="1"/>
          </p:cNvSpPr>
          <p:nvPr/>
        </p:nvSpPr>
        <p:spPr bwMode="auto">
          <a:xfrm>
            <a:off x="3060887" y="1429090"/>
            <a:ext cx="78938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7" name="Line 17"/>
          <p:cNvSpPr>
            <a:spLocks noChangeShapeType="1"/>
          </p:cNvSpPr>
          <p:nvPr/>
        </p:nvSpPr>
        <p:spPr bwMode="auto">
          <a:xfrm flipH="1">
            <a:off x="3051362" y="1714840"/>
            <a:ext cx="80843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8" name="Rectangle 87"/>
          <p:cNvSpPr>
            <a:spLocks noChangeArrowheads="1"/>
          </p:cNvSpPr>
          <p:nvPr/>
        </p:nvSpPr>
        <p:spPr bwMode="auto">
          <a:xfrm>
            <a:off x="1335875" y="1278778"/>
            <a:ext cx="560250"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Admit</a:t>
            </a:r>
          </a:p>
        </p:txBody>
      </p:sp>
      <p:sp>
        <p:nvSpPr>
          <p:cNvPr id="89" name="Rectangle 88"/>
          <p:cNvSpPr>
            <a:spLocks noChangeArrowheads="1"/>
          </p:cNvSpPr>
          <p:nvPr/>
        </p:nvSpPr>
        <p:spPr bwMode="auto">
          <a:xfrm>
            <a:off x="2597569" y="2178906"/>
            <a:ext cx="633988"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Event</a:t>
            </a:r>
          </a:p>
          <a:p>
            <a:r>
              <a:rPr lang="en-US" altLang="en-US" sz="1400" dirty="0">
                <a:latin typeface="+mj-lt"/>
              </a:rPr>
              <a:t>Occurs</a:t>
            </a:r>
          </a:p>
        </p:txBody>
      </p:sp>
      <p:sp>
        <p:nvSpPr>
          <p:cNvPr id="90" name="Rectangle 89"/>
          <p:cNvSpPr>
            <a:spLocks noChangeArrowheads="1"/>
          </p:cNvSpPr>
          <p:nvPr/>
        </p:nvSpPr>
        <p:spPr bwMode="auto">
          <a:xfrm>
            <a:off x="3044219" y="1143379"/>
            <a:ext cx="760626"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Dispatch</a:t>
            </a:r>
          </a:p>
        </p:txBody>
      </p:sp>
      <p:sp>
        <p:nvSpPr>
          <p:cNvPr id="91" name="Rectangle 90"/>
          <p:cNvSpPr>
            <a:spLocks noChangeArrowheads="1"/>
          </p:cNvSpPr>
          <p:nvPr/>
        </p:nvSpPr>
        <p:spPr bwMode="auto">
          <a:xfrm>
            <a:off x="4879175" y="1289624"/>
            <a:ext cx="691697"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Release</a:t>
            </a:r>
          </a:p>
        </p:txBody>
      </p:sp>
      <p:sp>
        <p:nvSpPr>
          <p:cNvPr id="92" name="Rectangle 91"/>
          <p:cNvSpPr>
            <a:spLocks noChangeArrowheads="1"/>
          </p:cNvSpPr>
          <p:nvPr/>
        </p:nvSpPr>
        <p:spPr bwMode="auto">
          <a:xfrm>
            <a:off x="3044219" y="1702567"/>
            <a:ext cx="763832"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Time-out</a:t>
            </a:r>
          </a:p>
        </p:txBody>
      </p:sp>
      <p:sp>
        <p:nvSpPr>
          <p:cNvPr id="93" name="Line 23"/>
          <p:cNvSpPr>
            <a:spLocks noChangeShapeType="1"/>
          </p:cNvSpPr>
          <p:nvPr/>
        </p:nvSpPr>
        <p:spPr bwMode="auto">
          <a:xfrm flipH="1">
            <a:off x="3123512" y="1790549"/>
            <a:ext cx="957739" cy="1099957"/>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94" name="Rectangle 93"/>
          <p:cNvSpPr>
            <a:spLocks noChangeArrowheads="1"/>
          </p:cNvSpPr>
          <p:nvPr/>
        </p:nvSpPr>
        <p:spPr bwMode="auto">
          <a:xfrm>
            <a:off x="3596502" y="2271087"/>
            <a:ext cx="526588"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Event</a:t>
            </a:r>
          </a:p>
          <a:p>
            <a:r>
              <a:rPr lang="en-US" altLang="en-US" sz="1400" dirty="0">
                <a:latin typeface="+mj-lt"/>
              </a:rPr>
              <a:t>Wait</a:t>
            </a:r>
          </a:p>
        </p:txBody>
      </p:sp>
      <p:sp>
        <p:nvSpPr>
          <p:cNvPr id="95" name="TextBox 94"/>
          <p:cNvSpPr txBox="1"/>
          <p:nvPr/>
        </p:nvSpPr>
        <p:spPr>
          <a:xfrm>
            <a:off x="384464" y="867556"/>
            <a:ext cx="640080" cy="369332"/>
          </a:xfrm>
          <a:prstGeom prst="rect">
            <a:avLst/>
          </a:prstGeom>
          <a:solidFill>
            <a:schemeClr val="accent6">
              <a:lumMod val="40000"/>
              <a:lumOff val="60000"/>
            </a:schemeClr>
          </a:solidFill>
        </p:spPr>
        <p:txBody>
          <a:bodyPr wrap="square" rtlCol="0">
            <a:spAutoFit/>
          </a:bodyPr>
          <a:lstStyle/>
          <a:p>
            <a:pPr algn="ctr"/>
            <a:r>
              <a:rPr lang="en-US" dirty="0"/>
              <a:t>HDD</a:t>
            </a:r>
          </a:p>
        </p:txBody>
      </p:sp>
      <p:sp>
        <p:nvSpPr>
          <p:cNvPr id="96" name="TextBox 95"/>
          <p:cNvSpPr txBox="1"/>
          <p:nvPr/>
        </p:nvSpPr>
        <p:spPr>
          <a:xfrm>
            <a:off x="2255784" y="863743"/>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97" name="TextBox 96"/>
          <p:cNvSpPr txBox="1"/>
          <p:nvPr/>
        </p:nvSpPr>
        <p:spPr>
          <a:xfrm>
            <a:off x="4029311" y="871411"/>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98" name="TextBox 97"/>
          <p:cNvSpPr txBox="1"/>
          <p:nvPr/>
        </p:nvSpPr>
        <p:spPr>
          <a:xfrm>
            <a:off x="2252166" y="3268848"/>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99" name="TextBox 98"/>
          <p:cNvSpPr txBox="1"/>
          <p:nvPr/>
        </p:nvSpPr>
        <p:spPr>
          <a:xfrm>
            <a:off x="5792418" y="863743"/>
            <a:ext cx="640080" cy="369332"/>
          </a:xfrm>
          <a:prstGeom prst="rect">
            <a:avLst/>
          </a:prstGeom>
          <a:solidFill>
            <a:schemeClr val="accent6">
              <a:lumMod val="40000"/>
              <a:lumOff val="60000"/>
            </a:schemeClr>
          </a:solidFill>
        </p:spPr>
        <p:txBody>
          <a:bodyPr wrap="square" rtlCol="0">
            <a:spAutoFit/>
          </a:bodyPr>
          <a:lstStyle/>
          <a:p>
            <a:pPr algn="ctr"/>
            <a:r>
              <a:rPr lang="en-US" dirty="0"/>
              <a:t>-</a:t>
            </a:r>
          </a:p>
        </p:txBody>
      </p:sp>
      <p:sp>
        <p:nvSpPr>
          <p:cNvPr id="100" name="Line 24"/>
          <p:cNvSpPr>
            <a:spLocks noChangeShapeType="1"/>
          </p:cNvSpPr>
          <p:nvPr/>
        </p:nvSpPr>
        <p:spPr bwMode="auto">
          <a:xfrm>
            <a:off x="5210176" y="3634461"/>
            <a:ext cx="1579136" cy="476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Tree>
    <p:extLst>
      <p:ext uri="{BB962C8B-B14F-4D97-AF65-F5344CB8AC3E}">
        <p14:creationId xmlns:p14="http://schemas.microsoft.com/office/powerpoint/2010/main" val="337246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p:bldP spid="65" grpId="0"/>
      <p:bldP spid="66" grpId="0"/>
      <p:bldP spid="67" grpId="0"/>
      <p:bldP spid="68" grpId="0"/>
      <p:bldP spid="69" grpId="0"/>
      <p:bldP spid="70" grpId="0"/>
      <p:bldP spid="71" grpId="0"/>
      <p:bldP spid="72" grpId="0"/>
      <p:bldP spid="10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Process Control Block (PCB)</a:t>
            </a:r>
          </a:p>
        </p:txBody>
      </p:sp>
      <p:sp>
        <p:nvSpPr>
          <p:cNvPr id="5" name="Text Placeholder 4"/>
          <p:cNvSpPr>
            <a:spLocks noGrp="1"/>
          </p:cNvSpPr>
          <p:nvPr>
            <p:ph type="body" idx="1"/>
          </p:nvPr>
        </p:nvSpPr>
        <p:spPr/>
        <p:txBody>
          <a:bodyPr/>
          <a:lstStyle/>
          <a:p>
            <a:r>
              <a:rPr lang="en-US" dirty="0"/>
              <a:t>Section - 4</a:t>
            </a:r>
          </a:p>
          <a:p>
            <a:endParaRPr lang="en-US" dirty="0"/>
          </a:p>
        </p:txBody>
      </p:sp>
    </p:spTree>
    <p:extLst>
      <p:ext uri="{BB962C8B-B14F-4D97-AF65-F5344CB8AC3E}">
        <p14:creationId xmlns:p14="http://schemas.microsoft.com/office/powerpoint/2010/main" val="1203738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Process Control Block (PCB)?</a:t>
            </a:r>
          </a:p>
        </p:txBody>
      </p:sp>
      <p:sp>
        <p:nvSpPr>
          <p:cNvPr id="3" name="Content Placeholder 2"/>
          <p:cNvSpPr>
            <a:spLocks noGrp="1"/>
          </p:cNvSpPr>
          <p:nvPr>
            <p:ph idx="1"/>
          </p:nvPr>
        </p:nvSpPr>
        <p:spPr>
          <a:xfrm>
            <a:off x="131181" y="863444"/>
            <a:ext cx="6874738" cy="5590565"/>
          </a:xfrm>
        </p:spPr>
        <p:txBody>
          <a:bodyPr/>
          <a:lstStyle/>
          <a:p>
            <a:r>
              <a:rPr lang="en-US" dirty="0"/>
              <a:t>A Process Control Block (PCB) is a </a:t>
            </a:r>
            <a:r>
              <a:rPr lang="en-US" b="1" dirty="0">
                <a:solidFill>
                  <a:schemeClr val="accent6"/>
                </a:solidFill>
              </a:rPr>
              <a:t>data structure maintained by the operating system for every process</a:t>
            </a:r>
            <a:r>
              <a:rPr lang="en-US" dirty="0"/>
              <a:t>.</a:t>
            </a:r>
          </a:p>
          <a:p>
            <a:r>
              <a:rPr lang="en-US" dirty="0"/>
              <a:t>PCB is used for </a:t>
            </a:r>
            <a:r>
              <a:rPr lang="en-US" b="1" dirty="0">
                <a:solidFill>
                  <a:schemeClr val="accent6"/>
                </a:solidFill>
              </a:rPr>
              <a:t>storing the collection of information about the processes</a:t>
            </a:r>
            <a:r>
              <a:rPr lang="en-US" dirty="0"/>
              <a:t>.</a:t>
            </a:r>
          </a:p>
          <a:p>
            <a:r>
              <a:rPr lang="en-US" dirty="0"/>
              <a:t>The PCB is </a:t>
            </a:r>
            <a:r>
              <a:rPr lang="en-US" b="1" dirty="0">
                <a:solidFill>
                  <a:schemeClr val="accent6"/>
                </a:solidFill>
              </a:rPr>
              <a:t>identified by an integer process ID (PID)</a:t>
            </a:r>
            <a:r>
              <a:rPr lang="en-US" dirty="0"/>
              <a:t>. </a:t>
            </a:r>
          </a:p>
          <a:p>
            <a:r>
              <a:rPr lang="en-US" dirty="0"/>
              <a:t>A PCB </a:t>
            </a:r>
            <a:r>
              <a:rPr lang="en-US" b="1" dirty="0">
                <a:solidFill>
                  <a:schemeClr val="accent6"/>
                </a:solidFill>
              </a:rPr>
              <a:t>keeps all the information needed to keep track of a process</a:t>
            </a:r>
            <a:r>
              <a:rPr lang="en-US" dirty="0"/>
              <a:t>.</a:t>
            </a:r>
          </a:p>
          <a:p>
            <a:r>
              <a:rPr lang="en-US" dirty="0"/>
              <a:t>The PCB is maintained for a process </a:t>
            </a:r>
            <a:r>
              <a:rPr lang="en-US" b="1" dirty="0">
                <a:solidFill>
                  <a:schemeClr val="accent6"/>
                </a:solidFill>
              </a:rPr>
              <a:t>throughout its lifetime </a:t>
            </a:r>
            <a:r>
              <a:rPr lang="en-US" dirty="0"/>
              <a:t>and is </a:t>
            </a:r>
            <a:r>
              <a:rPr lang="en-US" b="1" dirty="0">
                <a:solidFill>
                  <a:schemeClr val="accent6"/>
                </a:solidFill>
              </a:rPr>
              <a:t>deleted once the process terminates</a:t>
            </a:r>
            <a:r>
              <a:rPr lang="en-US" dirty="0"/>
              <a:t>.</a:t>
            </a:r>
          </a:p>
          <a:p>
            <a:r>
              <a:rPr lang="en-US" dirty="0"/>
              <a:t>The </a:t>
            </a:r>
            <a:r>
              <a:rPr lang="en-US" b="1" dirty="0">
                <a:solidFill>
                  <a:schemeClr val="accent6"/>
                </a:solidFill>
              </a:rPr>
              <a:t>architecture</a:t>
            </a:r>
            <a:r>
              <a:rPr lang="en-US" dirty="0"/>
              <a:t> of a PCB is completely </a:t>
            </a:r>
            <a:r>
              <a:rPr lang="en-US" b="1" dirty="0">
                <a:solidFill>
                  <a:schemeClr val="accent6"/>
                </a:solidFill>
              </a:rPr>
              <a:t>dependent on operating system </a:t>
            </a:r>
            <a:r>
              <a:rPr lang="en-US" dirty="0"/>
              <a:t>and may contain different information in different operating systems.</a:t>
            </a:r>
          </a:p>
          <a:p>
            <a:r>
              <a:rPr lang="en-US" dirty="0"/>
              <a:t>PCB </a:t>
            </a:r>
            <a:r>
              <a:rPr lang="en-US" b="1" dirty="0">
                <a:solidFill>
                  <a:schemeClr val="accent6"/>
                </a:solidFill>
              </a:rPr>
              <a:t>lies in kernel memory space</a:t>
            </a:r>
            <a:r>
              <a:rPr lang="en-US" dirty="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15" r="3509"/>
          <a:stretch/>
        </p:blipFill>
        <p:spPr>
          <a:xfrm>
            <a:off x="7010319" y="863444"/>
            <a:ext cx="5051693" cy="3614427"/>
          </a:xfrm>
          <a:prstGeom prst="rect">
            <a:avLst/>
          </a:prstGeom>
        </p:spPr>
      </p:pic>
    </p:spTree>
    <p:extLst>
      <p:ext uri="{BB962C8B-B14F-4D97-AF65-F5344CB8AC3E}">
        <p14:creationId xmlns:p14="http://schemas.microsoft.com/office/powerpoint/2010/main" val="103624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Process Control Block (PCB)</a:t>
            </a:r>
          </a:p>
        </p:txBody>
      </p:sp>
      <p:sp>
        <p:nvSpPr>
          <p:cNvPr id="3" name="Content Placeholder 2"/>
          <p:cNvSpPr>
            <a:spLocks noGrp="1"/>
          </p:cNvSpPr>
          <p:nvPr>
            <p:ph idx="1"/>
          </p:nvPr>
        </p:nvSpPr>
        <p:spPr>
          <a:xfrm>
            <a:off x="131181" y="863444"/>
            <a:ext cx="9048678" cy="5590565"/>
          </a:xfrm>
        </p:spPr>
        <p:txBody>
          <a:bodyPr/>
          <a:lstStyle/>
          <a:p>
            <a:r>
              <a:rPr lang="en-US" b="1" dirty="0">
                <a:solidFill>
                  <a:schemeClr val="accent6"/>
                </a:solidFill>
              </a:rPr>
              <a:t>Process ID </a:t>
            </a:r>
            <a:r>
              <a:rPr lang="en-US" dirty="0"/>
              <a:t>- </a:t>
            </a:r>
            <a:r>
              <a:rPr lang="en-US" dirty="0">
                <a:solidFill>
                  <a:schemeClr val="accent6"/>
                </a:solidFill>
              </a:rPr>
              <a:t>Unique identification </a:t>
            </a:r>
            <a:r>
              <a:rPr lang="en-US" dirty="0"/>
              <a:t>for each of the process in the operating system.</a:t>
            </a:r>
          </a:p>
          <a:p>
            <a:r>
              <a:rPr lang="en-US" b="1" dirty="0">
                <a:solidFill>
                  <a:schemeClr val="accent6"/>
                </a:solidFill>
              </a:rPr>
              <a:t>Process</a:t>
            </a:r>
            <a:r>
              <a:rPr lang="en-US" dirty="0"/>
              <a:t> </a:t>
            </a:r>
            <a:r>
              <a:rPr lang="en-US" b="1" dirty="0">
                <a:solidFill>
                  <a:schemeClr val="accent6"/>
                </a:solidFill>
              </a:rPr>
              <a:t>State</a:t>
            </a:r>
            <a:r>
              <a:rPr lang="en-US" dirty="0"/>
              <a:t> - The </a:t>
            </a:r>
            <a:r>
              <a:rPr lang="en-US" dirty="0">
                <a:solidFill>
                  <a:schemeClr val="accent6"/>
                </a:solidFill>
              </a:rPr>
              <a:t>current state of the process </a:t>
            </a:r>
            <a:r>
              <a:rPr lang="en-US" dirty="0"/>
              <a:t>i.e., whether it is ready, running, waiting.</a:t>
            </a:r>
          </a:p>
          <a:p>
            <a:r>
              <a:rPr lang="en-US" b="1" dirty="0">
                <a:solidFill>
                  <a:schemeClr val="accent6"/>
                </a:solidFill>
              </a:rPr>
              <a:t>Pointer</a:t>
            </a:r>
            <a:r>
              <a:rPr lang="en-US" dirty="0"/>
              <a:t> - A </a:t>
            </a:r>
            <a:r>
              <a:rPr lang="en-US" dirty="0">
                <a:solidFill>
                  <a:schemeClr val="accent6"/>
                </a:solidFill>
              </a:rPr>
              <a:t>pointer to parent process</a:t>
            </a:r>
            <a:r>
              <a:rPr lang="en-US" dirty="0"/>
              <a:t>.</a:t>
            </a:r>
          </a:p>
          <a:p>
            <a:r>
              <a:rPr lang="en-US" b="1" dirty="0">
                <a:solidFill>
                  <a:schemeClr val="accent6"/>
                </a:solidFill>
              </a:rPr>
              <a:t>Priority</a:t>
            </a:r>
            <a:r>
              <a:rPr lang="en-US" dirty="0"/>
              <a:t> - </a:t>
            </a:r>
            <a:r>
              <a:rPr lang="en-US" dirty="0">
                <a:solidFill>
                  <a:schemeClr val="accent6"/>
                </a:solidFill>
              </a:rPr>
              <a:t>Priority of a process</a:t>
            </a:r>
            <a:r>
              <a:rPr lang="en-US" dirty="0"/>
              <a:t>.</a:t>
            </a:r>
          </a:p>
          <a:p>
            <a:r>
              <a:rPr lang="en-US" b="1" dirty="0">
                <a:solidFill>
                  <a:schemeClr val="accent6"/>
                </a:solidFill>
              </a:rPr>
              <a:t>Program</a:t>
            </a:r>
            <a:r>
              <a:rPr lang="en-US" dirty="0"/>
              <a:t> </a:t>
            </a:r>
            <a:r>
              <a:rPr lang="en-US" b="1" dirty="0">
                <a:solidFill>
                  <a:schemeClr val="accent6"/>
                </a:solidFill>
              </a:rPr>
              <a:t>Counter</a:t>
            </a:r>
            <a:r>
              <a:rPr lang="en-US" dirty="0"/>
              <a:t> - Program Counter is a </a:t>
            </a:r>
            <a:r>
              <a:rPr lang="en-US" dirty="0">
                <a:solidFill>
                  <a:schemeClr val="accent6"/>
                </a:solidFill>
              </a:rPr>
              <a:t>pointer to the address of the next instruction to be executed </a:t>
            </a:r>
            <a:r>
              <a:rPr lang="en-US" dirty="0"/>
              <a:t>for this process.</a:t>
            </a:r>
          </a:p>
          <a:p>
            <a:r>
              <a:rPr lang="en-US" b="1" dirty="0">
                <a:solidFill>
                  <a:schemeClr val="accent6"/>
                </a:solidFill>
              </a:rPr>
              <a:t>CPU</a:t>
            </a:r>
            <a:r>
              <a:rPr lang="en-US" dirty="0"/>
              <a:t> </a:t>
            </a:r>
            <a:r>
              <a:rPr lang="en-US" b="1" dirty="0">
                <a:solidFill>
                  <a:schemeClr val="accent6"/>
                </a:solidFill>
              </a:rPr>
              <a:t>registers</a:t>
            </a:r>
            <a:r>
              <a:rPr lang="en-US" dirty="0"/>
              <a:t> - Various </a:t>
            </a:r>
            <a:r>
              <a:rPr lang="en-US" dirty="0">
                <a:solidFill>
                  <a:schemeClr val="accent6"/>
                </a:solidFill>
              </a:rPr>
              <a:t>CPU registers where process need to be stored for execution</a:t>
            </a:r>
            <a:r>
              <a:rPr lang="en-US" dirty="0"/>
              <a:t> for running state.</a:t>
            </a:r>
          </a:p>
          <a:p>
            <a:r>
              <a:rPr lang="en-US" b="1" dirty="0">
                <a:solidFill>
                  <a:schemeClr val="accent6"/>
                </a:solidFill>
              </a:rPr>
              <a:t>IO</a:t>
            </a:r>
            <a:r>
              <a:rPr lang="en-US" dirty="0"/>
              <a:t> </a:t>
            </a:r>
            <a:r>
              <a:rPr lang="en-US" b="1" dirty="0">
                <a:solidFill>
                  <a:schemeClr val="accent6"/>
                </a:solidFill>
              </a:rPr>
              <a:t>status</a:t>
            </a:r>
            <a:r>
              <a:rPr lang="en-US" dirty="0"/>
              <a:t> </a:t>
            </a:r>
            <a:r>
              <a:rPr lang="en-US" b="1" dirty="0">
                <a:solidFill>
                  <a:schemeClr val="accent6"/>
                </a:solidFill>
              </a:rPr>
              <a:t>information</a:t>
            </a:r>
            <a:r>
              <a:rPr lang="en-US" dirty="0"/>
              <a:t> - This includes a </a:t>
            </a:r>
            <a:r>
              <a:rPr lang="en-US" dirty="0">
                <a:solidFill>
                  <a:schemeClr val="accent6"/>
                </a:solidFill>
              </a:rPr>
              <a:t>list of I/O devices allocated </a:t>
            </a:r>
            <a:r>
              <a:rPr lang="en-US" dirty="0"/>
              <a:t>to the process.</a:t>
            </a:r>
          </a:p>
          <a:p>
            <a:r>
              <a:rPr lang="en-US" b="1" dirty="0">
                <a:solidFill>
                  <a:schemeClr val="accent6"/>
                </a:solidFill>
              </a:rPr>
              <a:t>Accounting</a:t>
            </a:r>
            <a:r>
              <a:rPr lang="en-US" dirty="0"/>
              <a:t> </a:t>
            </a:r>
            <a:r>
              <a:rPr lang="en-US" b="1" dirty="0">
                <a:solidFill>
                  <a:schemeClr val="accent6"/>
                </a:solidFill>
              </a:rPr>
              <a:t>information</a:t>
            </a:r>
            <a:r>
              <a:rPr lang="en-US" dirty="0"/>
              <a:t> - This includes the </a:t>
            </a:r>
            <a:r>
              <a:rPr lang="en-US" dirty="0">
                <a:solidFill>
                  <a:schemeClr val="accent6"/>
                </a:solidFill>
              </a:rPr>
              <a:t>amount of CPU used </a:t>
            </a:r>
            <a:r>
              <a:rPr lang="en-US" dirty="0"/>
              <a:t>for process execution, time limits etc.</a:t>
            </a:r>
          </a:p>
        </p:txBody>
      </p:sp>
      <p:pic>
        <p:nvPicPr>
          <p:cNvPr id="5" name="Content Placeholder 3"/>
          <p:cNvPicPr>
            <a:picLocks noChangeAspect="1"/>
          </p:cNvPicPr>
          <p:nvPr/>
        </p:nvPicPr>
        <p:blipFill>
          <a:blip r:embed="rId2"/>
          <a:stretch>
            <a:fillRect/>
          </a:stretch>
        </p:blipFill>
        <p:spPr>
          <a:xfrm>
            <a:off x="9179859" y="863444"/>
            <a:ext cx="2909887" cy="5035832"/>
          </a:xfrm>
          <a:prstGeom prst="rect">
            <a:avLst/>
          </a:prstGeom>
        </p:spPr>
      </p:pic>
    </p:spTree>
    <p:extLst>
      <p:ext uri="{BB962C8B-B14F-4D97-AF65-F5344CB8AC3E}">
        <p14:creationId xmlns:p14="http://schemas.microsoft.com/office/powerpoint/2010/main" val="122206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Context switching</a:t>
            </a:r>
          </a:p>
        </p:txBody>
      </p:sp>
      <p:sp>
        <p:nvSpPr>
          <p:cNvPr id="5" name="Text Placeholder 4"/>
          <p:cNvSpPr>
            <a:spLocks noGrp="1"/>
          </p:cNvSpPr>
          <p:nvPr>
            <p:ph type="body" idx="1"/>
          </p:nvPr>
        </p:nvSpPr>
        <p:spPr/>
        <p:txBody>
          <a:bodyPr/>
          <a:lstStyle/>
          <a:p>
            <a:r>
              <a:rPr lang="en-US" dirty="0"/>
              <a:t>Section - 5</a:t>
            </a:r>
          </a:p>
          <a:p>
            <a:endParaRPr lang="en-US" dirty="0"/>
          </a:p>
        </p:txBody>
      </p:sp>
    </p:spTree>
    <p:extLst>
      <p:ext uri="{BB962C8B-B14F-4D97-AF65-F5344CB8AC3E}">
        <p14:creationId xmlns:p14="http://schemas.microsoft.com/office/powerpoint/2010/main" val="1346572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switching</a:t>
            </a:r>
          </a:p>
        </p:txBody>
      </p:sp>
      <p:sp>
        <p:nvSpPr>
          <p:cNvPr id="3" name="Content Placeholder 2"/>
          <p:cNvSpPr>
            <a:spLocks noGrp="1"/>
          </p:cNvSpPr>
          <p:nvPr>
            <p:ph idx="1"/>
          </p:nvPr>
        </p:nvSpPr>
        <p:spPr>
          <a:xfrm>
            <a:off x="131181" y="863444"/>
            <a:ext cx="6930802" cy="5590565"/>
          </a:xfrm>
        </p:spPr>
        <p:txBody>
          <a:bodyPr/>
          <a:lstStyle/>
          <a:p>
            <a:r>
              <a:rPr lang="en-US" dirty="0"/>
              <a:t>Context switch means </a:t>
            </a:r>
            <a:r>
              <a:rPr lang="en-US" b="1" dirty="0">
                <a:solidFill>
                  <a:schemeClr val="accent6"/>
                </a:solidFill>
              </a:rPr>
              <a:t>stopping one process </a:t>
            </a:r>
            <a:r>
              <a:rPr lang="en-US" dirty="0"/>
              <a:t>and </a:t>
            </a:r>
            <a:r>
              <a:rPr lang="en-US" b="1" dirty="0">
                <a:solidFill>
                  <a:schemeClr val="accent6"/>
                </a:solidFill>
              </a:rPr>
              <a:t>restarting another process</a:t>
            </a:r>
            <a:r>
              <a:rPr lang="en-US" dirty="0"/>
              <a:t>.</a:t>
            </a:r>
          </a:p>
          <a:p>
            <a:r>
              <a:rPr lang="en-US" dirty="0"/>
              <a:t>When an event occur, the </a:t>
            </a:r>
            <a:r>
              <a:rPr lang="en-US" b="1" dirty="0">
                <a:solidFill>
                  <a:schemeClr val="accent6"/>
                </a:solidFill>
              </a:rPr>
              <a:t>OS saves the state of an active process (into its PCB) </a:t>
            </a:r>
            <a:r>
              <a:rPr lang="en-US" dirty="0"/>
              <a:t>and </a:t>
            </a:r>
            <a:r>
              <a:rPr lang="en-US" b="1" dirty="0">
                <a:solidFill>
                  <a:schemeClr val="accent6"/>
                </a:solidFill>
              </a:rPr>
              <a:t>restore the state of new process (from its PCB)</a:t>
            </a:r>
            <a:r>
              <a:rPr lang="en-US" dirty="0"/>
              <a:t>.</a:t>
            </a:r>
          </a:p>
          <a:p>
            <a:r>
              <a:rPr lang="en-US" dirty="0"/>
              <a:t>Context switching is </a:t>
            </a:r>
            <a:r>
              <a:rPr lang="en-US" b="1" dirty="0">
                <a:solidFill>
                  <a:schemeClr val="accent6"/>
                </a:solidFill>
              </a:rPr>
              <a:t>purely overhead </a:t>
            </a:r>
            <a:r>
              <a:rPr lang="en-US" dirty="0"/>
              <a:t>because system does not perform any useful work while context switch.</a:t>
            </a:r>
          </a:p>
          <a:p>
            <a:r>
              <a:rPr lang="en-US" dirty="0"/>
              <a:t>Sequence of action:</a:t>
            </a:r>
          </a:p>
          <a:p>
            <a:pPr marL="914400" lvl="1" indent="-457200">
              <a:buFont typeface="+mj-lt"/>
              <a:buAutoNum type="arabicPeriod"/>
            </a:pPr>
            <a:r>
              <a:rPr lang="en-US" b="1" dirty="0">
                <a:solidFill>
                  <a:schemeClr val="accent6"/>
                </a:solidFill>
              </a:rPr>
              <a:t>OS</a:t>
            </a:r>
            <a:r>
              <a:rPr lang="en-US" dirty="0"/>
              <a:t> </a:t>
            </a:r>
            <a:r>
              <a:rPr lang="en-US" b="1" dirty="0">
                <a:solidFill>
                  <a:schemeClr val="accent6"/>
                </a:solidFill>
              </a:rPr>
              <a:t>takes control </a:t>
            </a:r>
            <a:r>
              <a:rPr lang="en-US" dirty="0"/>
              <a:t>(through interrupt)</a:t>
            </a:r>
          </a:p>
          <a:p>
            <a:pPr marL="914400" lvl="1" indent="-457200">
              <a:buFont typeface="+mj-lt"/>
              <a:buAutoNum type="arabicPeriod"/>
            </a:pPr>
            <a:r>
              <a:rPr lang="en-US" b="1" dirty="0">
                <a:solidFill>
                  <a:schemeClr val="accent6"/>
                </a:solidFill>
              </a:rPr>
              <a:t>Saves context of</a:t>
            </a:r>
            <a:r>
              <a:rPr lang="en-US" dirty="0"/>
              <a:t> </a:t>
            </a:r>
            <a:r>
              <a:rPr lang="en-US" b="1" dirty="0">
                <a:solidFill>
                  <a:schemeClr val="accent6"/>
                </a:solidFill>
              </a:rPr>
              <a:t>running process </a:t>
            </a:r>
            <a:r>
              <a:rPr lang="en-US" dirty="0"/>
              <a:t>in the process PCB</a:t>
            </a:r>
          </a:p>
          <a:p>
            <a:pPr marL="914400" lvl="1" indent="-457200">
              <a:buFont typeface="+mj-lt"/>
              <a:buAutoNum type="arabicPeriod"/>
            </a:pPr>
            <a:r>
              <a:rPr lang="en-US" b="1" dirty="0">
                <a:solidFill>
                  <a:schemeClr val="accent6"/>
                </a:solidFill>
              </a:rPr>
              <a:t>Reload context of new process </a:t>
            </a:r>
            <a:r>
              <a:rPr lang="en-US" dirty="0"/>
              <a:t>from the new process PCB</a:t>
            </a:r>
          </a:p>
          <a:p>
            <a:pPr marL="914400" lvl="1" indent="-457200">
              <a:buFont typeface="+mj-lt"/>
              <a:buAutoNum type="arabicPeriod"/>
            </a:pPr>
            <a:r>
              <a:rPr lang="en-US" b="1" dirty="0">
                <a:solidFill>
                  <a:schemeClr val="accent6"/>
                </a:solidFill>
              </a:rPr>
              <a:t>Return control </a:t>
            </a:r>
            <a:r>
              <a:rPr lang="en-US" dirty="0"/>
              <a:t>to new process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729" y="1549241"/>
            <a:ext cx="4874012" cy="3982981"/>
          </a:xfrm>
          <a:prstGeom prst="rect">
            <a:avLst/>
          </a:prstGeom>
          <a:ln>
            <a:solidFill>
              <a:schemeClr val="tx1">
                <a:lumMod val="75000"/>
                <a:lumOff val="25000"/>
              </a:schemeClr>
            </a:solidFill>
          </a:ln>
        </p:spPr>
      </p:pic>
      <p:cxnSp>
        <p:nvCxnSpPr>
          <p:cNvPr id="8" name="Straight Connector 7"/>
          <p:cNvCxnSpPr/>
          <p:nvPr/>
        </p:nvCxnSpPr>
        <p:spPr>
          <a:xfrm>
            <a:off x="492344" y="6367376"/>
            <a:ext cx="59436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873405416"/>
              </p:ext>
            </p:extLst>
          </p:nvPr>
        </p:nvGraphicFramePr>
        <p:xfrm>
          <a:off x="492344" y="597939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3268475285"/>
              </p:ext>
            </p:extLst>
          </p:nvPr>
        </p:nvGraphicFramePr>
        <p:xfrm>
          <a:off x="1591273" y="5970503"/>
          <a:ext cx="4846320" cy="396240"/>
        </p:xfrm>
        <a:graphic>
          <a:graphicData uri="http://schemas.openxmlformats.org/drawingml/2006/table">
            <a:tbl>
              <a:tblPr firstRow="1" bandRow="1">
                <a:tableStyleId>{8EC20E35-A176-4012-BC5E-935CFFF8708E}</a:tableStyleId>
              </a:tblPr>
              <a:tblGrid>
                <a:gridCol w="484632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What causes (Reasons for) context switching?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2" name="Content Placeholder 2"/>
          <p:cNvSpPr txBox="1">
            <a:spLocks/>
          </p:cNvSpPr>
          <p:nvPr/>
        </p:nvSpPr>
        <p:spPr>
          <a:xfrm>
            <a:off x="6366975" y="5720457"/>
            <a:ext cx="5644903" cy="659418"/>
          </a:xfrm>
          <a:prstGeom prst="rect">
            <a:avLst/>
          </a:prstGeom>
          <a:solidFill>
            <a:schemeClr val="accent6">
              <a:lumMod val="20000"/>
              <a:lumOff val="80000"/>
            </a:schemeClr>
          </a:solidFill>
        </p:spPr>
        <p:txBody>
          <a:bodyPr vert="horz" lIns="91440" tIns="45720" rIns="91440" bIns="45720" rtlCol="0" anchor="ctr">
            <a:noAutofit/>
          </a:bodyPr>
          <a:lstStyle>
            <a:lvl1pPr indent="0" algn="just">
              <a:lnSpc>
                <a:spcPct val="90000"/>
              </a:lnSpc>
              <a:spcBef>
                <a:spcPts val="1000"/>
              </a:spcBef>
              <a:buClr>
                <a:schemeClr val="accent6"/>
              </a:buClr>
              <a:buFont typeface="Wingdings 3" panose="05040102010807070707" pitchFamily="18" charset="2"/>
              <a:buNone/>
              <a:defRPr sz="2400">
                <a:solidFill>
                  <a:schemeClr val="accent6"/>
                </a:solidFill>
              </a:defRPr>
            </a:lvl1pPr>
            <a:lvl2pPr marL="809625"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mj-lt"/>
              <a:buAutoNum type="arabicPeriod"/>
            </a:pPr>
            <a:r>
              <a:rPr lang="en-US" sz="1800" dirty="0">
                <a:solidFill>
                  <a:schemeClr val="tx1"/>
                </a:solidFill>
              </a:rPr>
              <a:t>Time slice has elapsed</a:t>
            </a:r>
          </a:p>
          <a:p>
            <a:pPr marL="342900" indent="-342900">
              <a:buFont typeface="+mj-lt"/>
              <a:buAutoNum type="arabicPeriod"/>
            </a:pPr>
            <a:r>
              <a:rPr lang="en-US" sz="1800" dirty="0">
                <a:solidFill>
                  <a:schemeClr val="tx1"/>
                </a:solidFill>
              </a:rPr>
              <a:t>Process with a higher priority has become ready to run.</a:t>
            </a:r>
          </a:p>
        </p:txBody>
      </p:sp>
    </p:spTree>
    <p:extLst>
      <p:ext uri="{BB962C8B-B14F-4D97-AF65-F5344CB8AC3E}">
        <p14:creationId xmlns:p14="http://schemas.microsoft.com/office/powerpoint/2010/main" val="402092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par>
                                <p:cTn id="56" presetID="22" presetClass="entr" presetSubtype="8"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Process concept</a:t>
            </a:r>
          </a:p>
        </p:txBody>
      </p:sp>
      <p:sp>
        <p:nvSpPr>
          <p:cNvPr id="5" name="Text Placeholder 4"/>
          <p:cNvSpPr>
            <a:spLocks noGrp="1"/>
          </p:cNvSpPr>
          <p:nvPr>
            <p:ph type="body" idx="1"/>
          </p:nvPr>
        </p:nvSpPr>
        <p:spPr/>
        <p:txBody>
          <a:bodyPr/>
          <a:lstStyle/>
          <a:p>
            <a:r>
              <a:rPr lang="en-US" dirty="0"/>
              <a:t>Section - 1</a:t>
            </a:r>
          </a:p>
          <a:p>
            <a:endParaRPr lang="en-US" dirty="0"/>
          </a:p>
        </p:txBody>
      </p:sp>
    </p:spTree>
    <p:extLst>
      <p:ext uri="{BB962C8B-B14F-4D97-AF65-F5344CB8AC3E}">
        <p14:creationId xmlns:p14="http://schemas.microsoft.com/office/powerpoint/2010/main" val="971437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Threads</a:t>
            </a:r>
          </a:p>
        </p:txBody>
      </p:sp>
      <p:sp>
        <p:nvSpPr>
          <p:cNvPr id="5" name="Text Placeholder 4"/>
          <p:cNvSpPr>
            <a:spLocks noGrp="1"/>
          </p:cNvSpPr>
          <p:nvPr>
            <p:ph type="body" idx="1"/>
          </p:nvPr>
        </p:nvSpPr>
        <p:spPr/>
        <p:txBody>
          <a:bodyPr/>
          <a:lstStyle/>
          <a:p>
            <a:r>
              <a:rPr lang="en-US" dirty="0"/>
              <a:t>Section </a:t>
            </a:r>
            <a:r>
              <a:rPr lang="en-US"/>
              <a:t>- 6</a:t>
            </a:r>
            <a:endParaRPr lang="en-US" dirty="0"/>
          </a:p>
          <a:p>
            <a:endParaRPr lang="en-US" dirty="0"/>
          </a:p>
        </p:txBody>
      </p:sp>
    </p:spTree>
    <p:extLst>
      <p:ext uri="{BB962C8B-B14F-4D97-AF65-F5344CB8AC3E}">
        <p14:creationId xmlns:p14="http://schemas.microsoft.com/office/powerpoint/2010/main" val="634809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Threads?</a:t>
            </a:r>
          </a:p>
        </p:txBody>
      </p:sp>
      <p:sp>
        <p:nvSpPr>
          <p:cNvPr id="3" name="Content Placeholder 2"/>
          <p:cNvSpPr>
            <a:spLocks noGrp="1"/>
          </p:cNvSpPr>
          <p:nvPr>
            <p:ph idx="1"/>
          </p:nvPr>
        </p:nvSpPr>
        <p:spPr/>
        <p:txBody>
          <a:bodyPr/>
          <a:lstStyle/>
          <a:p>
            <a:r>
              <a:rPr lang="en-US" dirty="0"/>
              <a:t>Thread is </a:t>
            </a:r>
            <a:r>
              <a:rPr lang="en-US" b="1" dirty="0">
                <a:solidFill>
                  <a:schemeClr val="accent6"/>
                </a:solidFill>
              </a:rPr>
              <a:t>light weight process </a:t>
            </a:r>
            <a:r>
              <a:rPr lang="en-US" dirty="0"/>
              <a:t>created by a process.</a:t>
            </a:r>
          </a:p>
        </p:txBody>
      </p:sp>
      <p:sp>
        <p:nvSpPr>
          <p:cNvPr id="6" name="Rounded Rectangle 5"/>
          <p:cNvSpPr/>
          <p:nvPr/>
        </p:nvSpPr>
        <p:spPr>
          <a:xfrm>
            <a:off x="463868" y="1317812"/>
            <a:ext cx="9875520" cy="1097280"/>
          </a:xfrm>
          <a:prstGeom prst="roundRect">
            <a:avLst>
              <a:gd name="adj" fmla="val 6118"/>
            </a:avLst>
          </a:prstGeom>
          <a:solidFill>
            <a:schemeClr val="accent6">
              <a:lumMod val="20000"/>
              <a:lumOff val="80000"/>
            </a:schemeClr>
          </a:solidFill>
        </p:spPr>
        <p:txBody>
          <a:bodyPr vert="horz" lIns="91440" tIns="45720" rIns="91440" bIns="45720" rtlCol="0" anchor="ctr">
            <a:noAutofit/>
          </a:bodyPr>
          <a:lstStyle/>
          <a:p>
            <a:pPr algn="just">
              <a:lnSpc>
                <a:spcPct val="90000"/>
              </a:lnSpc>
              <a:spcBef>
                <a:spcPts val="1000"/>
              </a:spcBef>
              <a:buClr>
                <a:schemeClr val="accent6"/>
              </a:buClr>
              <a:buFont typeface="Wingdings 3" panose="05040102010807070707" pitchFamily="18" charset="2"/>
              <a:buNone/>
            </a:pPr>
            <a:r>
              <a:rPr lang="en-IN" sz="2400" dirty="0">
                <a:solidFill>
                  <a:schemeClr val="accent6"/>
                </a:solidFill>
              </a:rPr>
              <a:t>Processes</a:t>
            </a:r>
            <a:r>
              <a:rPr lang="en-IN" sz="2400" dirty="0">
                <a:solidFill>
                  <a:schemeClr val="tx1"/>
                </a:solidFill>
              </a:rPr>
              <a:t> are used to </a:t>
            </a:r>
            <a:r>
              <a:rPr lang="en-IN" sz="2400" dirty="0">
                <a:solidFill>
                  <a:schemeClr val="accent6"/>
                </a:solidFill>
              </a:rPr>
              <a:t>execute large</a:t>
            </a:r>
            <a:r>
              <a:rPr lang="en-IN" sz="2400" dirty="0">
                <a:solidFill>
                  <a:schemeClr val="tx1"/>
                </a:solidFill>
              </a:rPr>
              <a:t>, ‘</a:t>
            </a:r>
            <a:r>
              <a:rPr lang="en-IN" sz="2400" dirty="0">
                <a:solidFill>
                  <a:schemeClr val="accent6"/>
                </a:solidFill>
              </a:rPr>
              <a:t>heavyweight</a:t>
            </a:r>
            <a:r>
              <a:rPr lang="en-IN" sz="2400" dirty="0">
                <a:solidFill>
                  <a:schemeClr val="tx1"/>
                </a:solidFill>
              </a:rPr>
              <a:t>’ jobs such as working in word, while </a:t>
            </a:r>
            <a:r>
              <a:rPr lang="en-IN" sz="2400" dirty="0">
                <a:solidFill>
                  <a:schemeClr val="accent6"/>
                </a:solidFill>
              </a:rPr>
              <a:t>threads</a:t>
            </a:r>
            <a:r>
              <a:rPr lang="en-IN" sz="2400" dirty="0">
                <a:solidFill>
                  <a:schemeClr val="tx1"/>
                </a:solidFill>
              </a:rPr>
              <a:t> are used to carry out </a:t>
            </a:r>
            <a:r>
              <a:rPr lang="en-IN" sz="2400" dirty="0">
                <a:solidFill>
                  <a:schemeClr val="accent6"/>
                </a:solidFill>
              </a:rPr>
              <a:t>smaller</a:t>
            </a:r>
            <a:r>
              <a:rPr lang="en-IN" sz="2400" dirty="0">
                <a:solidFill>
                  <a:schemeClr val="tx1"/>
                </a:solidFill>
              </a:rPr>
              <a:t> or ‘</a:t>
            </a:r>
            <a:r>
              <a:rPr lang="en-IN" sz="2400" dirty="0">
                <a:solidFill>
                  <a:schemeClr val="accent6"/>
                </a:solidFill>
              </a:rPr>
              <a:t>lightweight</a:t>
            </a:r>
            <a:r>
              <a:rPr lang="en-IN" sz="2400" dirty="0">
                <a:solidFill>
                  <a:schemeClr val="tx1"/>
                </a:solidFill>
              </a:rPr>
              <a:t>’ jobs such as auto saving a word document.</a:t>
            </a:r>
          </a:p>
        </p:txBody>
      </p:sp>
      <p:pic>
        <p:nvPicPr>
          <p:cNvPr id="7" name="Picture 2" descr="Image result for real example of thread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9196" y="876299"/>
            <a:ext cx="1571625" cy="1485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GNWEBSOFT\Desktop\Untitl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9790" y="2511110"/>
            <a:ext cx="7009598" cy="394289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6376667" y="4526487"/>
            <a:ext cx="1465038" cy="834580"/>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Threads</a:t>
            </a:r>
          </a:p>
        </p:txBody>
      </p:sp>
      <p:cxnSp>
        <p:nvCxnSpPr>
          <p:cNvPr id="12" name="Straight Arrow Connector 11"/>
          <p:cNvCxnSpPr/>
          <p:nvPr/>
        </p:nvCxnSpPr>
        <p:spPr>
          <a:xfrm flipV="1">
            <a:off x="7203315" y="3791555"/>
            <a:ext cx="259797" cy="734932"/>
          </a:xfrm>
          <a:prstGeom prst="straightConnector1">
            <a:avLst/>
          </a:prstGeom>
          <a:ln w="28575">
            <a:solidFill>
              <a:srgbClr val="C00000"/>
            </a:solidFill>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flipH="1">
            <a:off x="6529754" y="5342013"/>
            <a:ext cx="318276" cy="753986"/>
          </a:xfrm>
          <a:prstGeom prst="straightConnector1">
            <a:avLst/>
          </a:prstGeom>
          <a:ln w="28575">
            <a:solidFill>
              <a:srgbClr val="C0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682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Threads?</a:t>
            </a:r>
          </a:p>
        </p:txBody>
      </p:sp>
      <p:sp>
        <p:nvSpPr>
          <p:cNvPr id="3" name="Content Placeholder 2"/>
          <p:cNvSpPr>
            <a:spLocks noGrp="1"/>
          </p:cNvSpPr>
          <p:nvPr>
            <p:ph idx="1"/>
          </p:nvPr>
        </p:nvSpPr>
        <p:spPr/>
        <p:txBody>
          <a:bodyPr/>
          <a:lstStyle/>
          <a:p>
            <a:r>
              <a:rPr lang="en-US" dirty="0"/>
              <a:t>Thread is </a:t>
            </a:r>
            <a:r>
              <a:rPr lang="en-US" b="1" dirty="0">
                <a:solidFill>
                  <a:schemeClr val="accent6"/>
                </a:solidFill>
              </a:rPr>
              <a:t>light weight process </a:t>
            </a:r>
            <a:r>
              <a:rPr lang="en-US" dirty="0"/>
              <a:t>created by a process.</a:t>
            </a:r>
          </a:p>
          <a:p>
            <a:r>
              <a:rPr lang="en-US" dirty="0"/>
              <a:t>Thread is a </a:t>
            </a:r>
            <a:r>
              <a:rPr lang="en-US" b="1" dirty="0">
                <a:solidFill>
                  <a:schemeClr val="accent6"/>
                </a:solidFill>
              </a:rPr>
              <a:t>single sequence stream </a:t>
            </a:r>
            <a:r>
              <a:rPr lang="en-US" dirty="0"/>
              <a:t>within a process.</a:t>
            </a:r>
          </a:p>
          <a:p>
            <a:r>
              <a:rPr lang="en-US" dirty="0"/>
              <a:t>Thread has it own </a:t>
            </a:r>
          </a:p>
          <a:p>
            <a:endParaRPr lang="en-US" dirty="0"/>
          </a:p>
          <a:p>
            <a:pPr lvl="1"/>
            <a:r>
              <a:rPr lang="en-US" b="1" dirty="0">
                <a:solidFill>
                  <a:schemeClr val="accent6"/>
                </a:solidFill>
              </a:rPr>
              <a:t>program counter </a:t>
            </a:r>
            <a:r>
              <a:rPr lang="en-US" dirty="0"/>
              <a:t>that </a:t>
            </a:r>
            <a:r>
              <a:rPr lang="en-US" b="1" dirty="0">
                <a:solidFill>
                  <a:schemeClr val="accent6"/>
                </a:solidFill>
              </a:rPr>
              <a:t>keeps track of which instruction to execute next</a:t>
            </a:r>
            <a:r>
              <a:rPr lang="en-US" dirty="0"/>
              <a:t>.</a:t>
            </a:r>
          </a:p>
          <a:p>
            <a:pPr lvl="1"/>
            <a:r>
              <a:rPr lang="en-US" b="1" dirty="0">
                <a:solidFill>
                  <a:schemeClr val="accent6"/>
                </a:solidFill>
              </a:rPr>
              <a:t>system registers </a:t>
            </a:r>
            <a:r>
              <a:rPr lang="en-US" dirty="0"/>
              <a:t>which </a:t>
            </a:r>
            <a:r>
              <a:rPr lang="en-US" b="1" dirty="0">
                <a:solidFill>
                  <a:schemeClr val="accent6"/>
                </a:solidFill>
              </a:rPr>
              <a:t>hold its current working variables</a:t>
            </a:r>
            <a:r>
              <a:rPr lang="en-US" dirty="0"/>
              <a:t>.</a:t>
            </a:r>
          </a:p>
          <a:p>
            <a:pPr lvl="1"/>
            <a:r>
              <a:rPr lang="en-US" b="1" dirty="0">
                <a:solidFill>
                  <a:schemeClr val="accent6"/>
                </a:solidFill>
              </a:rPr>
              <a:t>stack</a:t>
            </a:r>
            <a:r>
              <a:rPr lang="en-US" dirty="0"/>
              <a:t> which </a:t>
            </a:r>
            <a:r>
              <a:rPr lang="en-US" b="1" dirty="0">
                <a:solidFill>
                  <a:schemeClr val="accent6"/>
                </a:solidFill>
              </a:rPr>
              <a:t>contains the execution history</a:t>
            </a:r>
            <a:r>
              <a:rPr lang="en-US" dirty="0"/>
              <a:t>.</a:t>
            </a:r>
          </a:p>
        </p:txBody>
      </p:sp>
      <p:pic>
        <p:nvPicPr>
          <p:cNvPr id="7" name="Picture 2" descr="Image result for real example of thread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9196" y="876299"/>
            <a:ext cx="1571625" cy="148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8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Threaded Process VS Multiple Threaded Process</a:t>
            </a:r>
          </a:p>
        </p:txBody>
      </p:sp>
      <p:sp>
        <p:nvSpPr>
          <p:cNvPr id="3" name="Content Placeholder 2"/>
          <p:cNvSpPr>
            <a:spLocks noGrp="1"/>
          </p:cNvSpPr>
          <p:nvPr>
            <p:ph idx="1"/>
          </p:nvPr>
        </p:nvSpPr>
        <p:spPr/>
        <p:txBody>
          <a:bodyPr/>
          <a:lstStyle/>
          <a:p>
            <a:pPr marL="0" indent="0">
              <a:buNone/>
            </a:pPr>
            <a:endParaRPr lang="en-US" dirty="0"/>
          </a:p>
        </p:txBody>
      </p:sp>
      <p:pic>
        <p:nvPicPr>
          <p:cNvPr id="5" name="Content Placeholder 7"/>
          <p:cNvPicPr>
            <a:picLocks noChangeAspect="1"/>
          </p:cNvPicPr>
          <p:nvPr/>
        </p:nvPicPr>
        <p:blipFill>
          <a:blip r:embed="rId2"/>
          <a:stretch>
            <a:fillRect/>
          </a:stretch>
        </p:blipFill>
        <p:spPr>
          <a:xfrm>
            <a:off x="195758" y="885391"/>
            <a:ext cx="3594882" cy="5040000"/>
          </a:xfrm>
          <a:prstGeom prst="rect">
            <a:avLst/>
          </a:prstGeom>
        </p:spPr>
      </p:pic>
      <p:pic>
        <p:nvPicPr>
          <p:cNvPr id="6" name="Content Placeholder 5"/>
          <p:cNvPicPr>
            <a:picLocks noChangeAspect="1"/>
          </p:cNvPicPr>
          <p:nvPr/>
        </p:nvPicPr>
        <p:blipFill>
          <a:blip r:embed="rId3"/>
          <a:stretch>
            <a:fillRect/>
          </a:stretch>
        </p:blipFill>
        <p:spPr>
          <a:xfrm>
            <a:off x="3652049" y="885391"/>
            <a:ext cx="3610213" cy="5040000"/>
          </a:xfrm>
          <a:prstGeom prst="rect">
            <a:avLst/>
          </a:prstGeom>
        </p:spPr>
      </p:pic>
      <p:sp>
        <p:nvSpPr>
          <p:cNvPr id="8" name="Rounded Rectangle 7"/>
          <p:cNvSpPr/>
          <p:nvPr/>
        </p:nvSpPr>
        <p:spPr>
          <a:xfrm>
            <a:off x="7548606" y="885391"/>
            <a:ext cx="4365356" cy="3057105"/>
          </a:xfrm>
          <a:prstGeom prst="roundRect">
            <a:avLst>
              <a:gd name="adj" fmla="val 1858"/>
            </a:avLst>
          </a:prstGeom>
          <a:solidFill>
            <a:schemeClr val="accent6">
              <a:lumMod val="20000"/>
              <a:lumOff val="80000"/>
            </a:schemeClr>
          </a:solidFill>
        </p:spPr>
        <p:txBody>
          <a:bodyPr vert="horz" lIns="91440" tIns="45720" rIns="91440" bIns="45720" rtlCol="0" anchor="t">
            <a:noAutofit/>
          </a:bodyPr>
          <a:lstStyle/>
          <a:p>
            <a:pPr marL="342900" indent="-342900" algn="just">
              <a:lnSpc>
                <a:spcPct val="90000"/>
              </a:lnSpc>
              <a:spcBef>
                <a:spcPts val="1000"/>
              </a:spcBef>
              <a:buClr>
                <a:schemeClr val="accent6"/>
              </a:buClr>
              <a:buFont typeface="Wingdings" panose="05000000000000000000" pitchFamily="2" charset="2"/>
              <a:buChar char="§"/>
            </a:pPr>
            <a:r>
              <a:rPr lang="en-US" sz="2400" dirty="0"/>
              <a:t>A single-threaded process is a process with a single thread. </a:t>
            </a:r>
          </a:p>
          <a:p>
            <a:pPr marL="342900" indent="-342900" algn="just">
              <a:lnSpc>
                <a:spcPct val="90000"/>
              </a:lnSpc>
              <a:spcBef>
                <a:spcPts val="1000"/>
              </a:spcBef>
              <a:buClr>
                <a:schemeClr val="accent6"/>
              </a:buClr>
              <a:buFont typeface="Wingdings" panose="05000000000000000000" pitchFamily="2" charset="2"/>
              <a:buChar char="§"/>
            </a:pPr>
            <a:r>
              <a:rPr lang="en-US" sz="2400" dirty="0"/>
              <a:t>A multi-threaded process is a process with multiple threads.</a:t>
            </a:r>
          </a:p>
          <a:p>
            <a:pPr marL="342900" indent="-342900" algn="just">
              <a:lnSpc>
                <a:spcPct val="90000"/>
              </a:lnSpc>
              <a:spcBef>
                <a:spcPts val="1000"/>
              </a:spcBef>
              <a:buClr>
                <a:schemeClr val="accent6"/>
              </a:buClr>
              <a:buFont typeface="Wingdings" panose="05000000000000000000" pitchFamily="2" charset="2"/>
              <a:buChar char="§"/>
            </a:pPr>
            <a:r>
              <a:rPr lang="en-US" sz="2400" dirty="0"/>
              <a:t>The multiple threads have its own registers, stack and counter but they share the code and data segment.</a:t>
            </a:r>
            <a:endParaRPr lang="en-IN" sz="2400" dirty="0"/>
          </a:p>
        </p:txBody>
      </p:sp>
    </p:spTree>
    <p:extLst>
      <p:ext uri="{BB962C8B-B14F-4D97-AF65-F5344CB8AC3E}">
        <p14:creationId xmlns:p14="http://schemas.microsoft.com/office/powerpoint/2010/main" val="1829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Comparison between </a:t>
            </a:r>
            <a:br>
              <a:rPr lang="en-US" dirty="0">
                <a:gradFill flip="none" rotWithShape="1">
                  <a:gsLst>
                    <a:gs pos="10000">
                      <a:schemeClr val="accent6">
                        <a:lumMod val="50000"/>
                      </a:schemeClr>
                    </a:gs>
                    <a:gs pos="100000">
                      <a:schemeClr val="accent6"/>
                    </a:gs>
                  </a:gsLst>
                  <a:lin ang="0" scaled="1"/>
                  <a:tileRect/>
                </a:gradFill>
              </a:rPr>
            </a:br>
            <a:r>
              <a:rPr lang="en-US" dirty="0">
                <a:gradFill flip="none" rotWithShape="1">
                  <a:gsLst>
                    <a:gs pos="10000">
                      <a:schemeClr val="accent6">
                        <a:lumMod val="50000"/>
                      </a:schemeClr>
                    </a:gs>
                    <a:gs pos="100000">
                      <a:schemeClr val="accent6"/>
                    </a:gs>
                  </a:gsLst>
                  <a:lin ang="0" scaled="1"/>
                  <a:tileRect/>
                </a:gradFill>
              </a:rPr>
              <a:t>process and thread</a:t>
            </a:r>
          </a:p>
        </p:txBody>
      </p:sp>
      <p:sp>
        <p:nvSpPr>
          <p:cNvPr id="5" name="Text Placeholder 4"/>
          <p:cNvSpPr>
            <a:spLocks noGrp="1"/>
          </p:cNvSpPr>
          <p:nvPr>
            <p:ph type="body" idx="1"/>
          </p:nvPr>
        </p:nvSpPr>
        <p:spPr/>
        <p:txBody>
          <a:bodyPr/>
          <a:lstStyle/>
          <a:p>
            <a:r>
              <a:rPr lang="en-US" dirty="0"/>
              <a:t>Section - 7</a:t>
            </a:r>
          </a:p>
          <a:p>
            <a:endParaRPr lang="en-US" dirty="0"/>
          </a:p>
        </p:txBody>
      </p:sp>
    </p:spTree>
    <p:extLst>
      <p:ext uri="{BB962C8B-B14F-4D97-AF65-F5344CB8AC3E}">
        <p14:creationId xmlns:p14="http://schemas.microsoft.com/office/powerpoint/2010/main" val="3410285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Similarities between Process &amp; Thread</a:t>
            </a:r>
          </a:p>
        </p:txBody>
      </p:sp>
      <p:sp>
        <p:nvSpPr>
          <p:cNvPr id="3" name="Content Placeholder 2"/>
          <p:cNvSpPr>
            <a:spLocks noGrp="1"/>
          </p:cNvSpPr>
          <p:nvPr>
            <p:ph idx="1"/>
          </p:nvPr>
        </p:nvSpPr>
        <p:spPr/>
        <p:txBody>
          <a:bodyPr/>
          <a:lstStyle/>
          <a:p>
            <a:r>
              <a:rPr lang="en-US" dirty="0"/>
              <a:t>Like processes threads </a:t>
            </a:r>
            <a:r>
              <a:rPr lang="en-US" b="1" dirty="0">
                <a:solidFill>
                  <a:srgbClr val="C00000"/>
                </a:solidFill>
              </a:rPr>
              <a:t>share CPU and only one thread is running at a time</a:t>
            </a:r>
            <a:r>
              <a:rPr lang="en-US" dirty="0"/>
              <a:t>.  </a:t>
            </a:r>
          </a:p>
          <a:p>
            <a:r>
              <a:rPr lang="en-US" dirty="0"/>
              <a:t>Like processes threads </a:t>
            </a:r>
            <a:r>
              <a:rPr lang="en-US" b="1" dirty="0">
                <a:solidFill>
                  <a:srgbClr val="C00000"/>
                </a:solidFill>
              </a:rPr>
              <a:t>within a process execute sequentially</a:t>
            </a:r>
            <a:r>
              <a:rPr lang="en-US" dirty="0"/>
              <a:t>. </a:t>
            </a:r>
          </a:p>
          <a:p>
            <a:r>
              <a:rPr lang="en-US" dirty="0"/>
              <a:t>Like processes thread </a:t>
            </a:r>
            <a:r>
              <a:rPr lang="en-US" b="1" dirty="0">
                <a:solidFill>
                  <a:srgbClr val="C00000"/>
                </a:solidFill>
              </a:rPr>
              <a:t>can create children's</a:t>
            </a:r>
            <a:r>
              <a:rPr lang="en-US" dirty="0"/>
              <a:t>.  </a:t>
            </a:r>
          </a:p>
          <a:p>
            <a:r>
              <a:rPr lang="en-US" dirty="0"/>
              <a:t>Like a traditional process, a thread </a:t>
            </a:r>
            <a:r>
              <a:rPr lang="en-US" b="1" dirty="0">
                <a:solidFill>
                  <a:srgbClr val="C00000"/>
                </a:solidFill>
              </a:rPr>
              <a:t>can be in any one of several states: running, blocked, ready or terminated</a:t>
            </a:r>
            <a:r>
              <a:rPr lang="en-US" dirty="0"/>
              <a:t>. </a:t>
            </a:r>
          </a:p>
          <a:p>
            <a:r>
              <a:rPr lang="en-US" dirty="0"/>
              <a:t>Like process threads </a:t>
            </a:r>
            <a:r>
              <a:rPr lang="en-US" b="1" dirty="0">
                <a:solidFill>
                  <a:srgbClr val="C00000"/>
                </a:solidFill>
              </a:rPr>
              <a:t>have Program Counter, Stack, Registers and State</a:t>
            </a:r>
            <a:r>
              <a:rPr lang="en-US" dirty="0"/>
              <a:t>.</a:t>
            </a:r>
          </a:p>
        </p:txBody>
      </p:sp>
    </p:spTree>
    <p:extLst>
      <p:ext uri="{BB962C8B-B14F-4D97-AF65-F5344CB8AC3E}">
        <p14:creationId xmlns:p14="http://schemas.microsoft.com/office/powerpoint/2010/main" val="283747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Dissimilarities between Process &amp; Thread</a:t>
            </a:r>
          </a:p>
        </p:txBody>
      </p:sp>
      <p:sp>
        <p:nvSpPr>
          <p:cNvPr id="3" name="Content Placeholder 2"/>
          <p:cNvSpPr>
            <a:spLocks noGrp="1"/>
          </p:cNvSpPr>
          <p:nvPr>
            <p:ph idx="1"/>
          </p:nvPr>
        </p:nvSpPr>
        <p:spPr/>
        <p:txBody>
          <a:bodyPr/>
          <a:lstStyle/>
          <a:p>
            <a:r>
              <a:rPr lang="en-US" dirty="0"/>
              <a:t>Unlike processes threads are </a:t>
            </a:r>
            <a:r>
              <a:rPr lang="en-US" b="1" dirty="0">
                <a:solidFill>
                  <a:srgbClr val="C00000"/>
                </a:solidFill>
              </a:rPr>
              <a:t>not independent of one another</a:t>
            </a:r>
            <a:r>
              <a:rPr lang="en-US" dirty="0"/>
              <a:t>.</a:t>
            </a:r>
          </a:p>
          <a:p>
            <a:r>
              <a:rPr lang="en-US" dirty="0"/>
              <a:t>Threads within the same process </a:t>
            </a:r>
            <a:r>
              <a:rPr lang="en-US" b="1" dirty="0">
                <a:solidFill>
                  <a:srgbClr val="C00000"/>
                </a:solidFill>
              </a:rPr>
              <a:t>share an address space</a:t>
            </a:r>
            <a:r>
              <a:rPr lang="en-US" dirty="0"/>
              <a:t>. </a:t>
            </a:r>
          </a:p>
          <a:p>
            <a:r>
              <a:rPr lang="en-US" dirty="0"/>
              <a:t>Unlike processes all threads </a:t>
            </a:r>
            <a:r>
              <a:rPr lang="en-US" b="1" dirty="0">
                <a:solidFill>
                  <a:srgbClr val="C00000"/>
                </a:solidFill>
              </a:rPr>
              <a:t>can access every address in the task</a:t>
            </a:r>
            <a:r>
              <a:rPr lang="en-US" dirty="0"/>
              <a:t>. </a:t>
            </a:r>
          </a:p>
          <a:p>
            <a:r>
              <a:rPr lang="en-US" dirty="0"/>
              <a:t>Unlike processes threads are </a:t>
            </a:r>
            <a:r>
              <a:rPr lang="en-US" b="1" dirty="0">
                <a:solidFill>
                  <a:srgbClr val="C00000"/>
                </a:solidFill>
              </a:rPr>
              <a:t>design to assist one other</a:t>
            </a:r>
            <a:r>
              <a:rPr lang="en-US" dirty="0"/>
              <a:t>. Note that processes might or might not assist one another because processes may be originated from different users.</a:t>
            </a:r>
          </a:p>
        </p:txBody>
      </p:sp>
    </p:spTree>
    <p:extLst>
      <p:ext uri="{BB962C8B-B14F-4D97-AF65-F5344CB8AC3E}">
        <p14:creationId xmlns:p14="http://schemas.microsoft.com/office/powerpoint/2010/main" val="111022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Benefits/Advantages of threads</a:t>
            </a:r>
          </a:p>
        </p:txBody>
      </p:sp>
      <p:sp>
        <p:nvSpPr>
          <p:cNvPr id="5" name="Text Placeholder 4"/>
          <p:cNvSpPr>
            <a:spLocks noGrp="1"/>
          </p:cNvSpPr>
          <p:nvPr>
            <p:ph type="body" idx="1"/>
          </p:nvPr>
        </p:nvSpPr>
        <p:spPr/>
        <p:txBody>
          <a:bodyPr/>
          <a:lstStyle/>
          <a:p>
            <a:r>
              <a:rPr lang="en-US" dirty="0"/>
              <a:t>Section - 8</a:t>
            </a:r>
          </a:p>
          <a:p>
            <a:endParaRPr lang="en-US" dirty="0"/>
          </a:p>
        </p:txBody>
      </p:sp>
    </p:spTree>
    <p:extLst>
      <p:ext uri="{BB962C8B-B14F-4D97-AF65-F5344CB8AC3E}">
        <p14:creationId xmlns:p14="http://schemas.microsoft.com/office/powerpoint/2010/main" val="4238467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Benefits/Advantages of Threads</a:t>
            </a:r>
          </a:p>
        </p:txBody>
      </p:sp>
      <p:sp>
        <p:nvSpPr>
          <p:cNvPr id="3" name="Content Placeholder 2"/>
          <p:cNvSpPr>
            <a:spLocks noGrp="1"/>
          </p:cNvSpPr>
          <p:nvPr>
            <p:ph idx="1"/>
          </p:nvPr>
        </p:nvSpPr>
        <p:spPr/>
        <p:txBody>
          <a:bodyPr/>
          <a:lstStyle/>
          <a:p>
            <a:r>
              <a:rPr lang="en-US" dirty="0"/>
              <a:t>Threads </a:t>
            </a:r>
            <a:r>
              <a:rPr lang="en-US" b="1" dirty="0">
                <a:solidFill>
                  <a:srgbClr val="C00000"/>
                </a:solidFill>
              </a:rPr>
              <a:t>minimize</a:t>
            </a:r>
            <a:r>
              <a:rPr lang="en-US" dirty="0"/>
              <a:t> the </a:t>
            </a:r>
            <a:r>
              <a:rPr lang="en-US" b="1" dirty="0">
                <a:solidFill>
                  <a:srgbClr val="C00000"/>
                </a:solidFill>
              </a:rPr>
              <a:t>context switching time</a:t>
            </a:r>
            <a:r>
              <a:rPr lang="en-US" dirty="0"/>
              <a:t>.</a:t>
            </a:r>
          </a:p>
          <a:p>
            <a:r>
              <a:rPr lang="en-US" dirty="0"/>
              <a:t>Use of threads </a:t>
            </a:r>
            <a:r>
              <a:rPr lang="en-US" b="1" dirty="0">
                <a:solidFill>
                  <a:srgbClr val="C00000"/>
                </a:solidFill>
              </a:rPr>
              <a:t>provides concurrency </a:t>
            </a:r>
            <a:r>
              <a:rPr lang="en-US" dirty="0"/>
              <a:t>within a process.</a:t>
            </a:r>
          </a:p>
          <a:p>
            <a:r>
              <a:rPr lang="en-US" b="1" dirty="0">
                <a:solidFill>
                  <a:srgbClr val="C00000"/>
                </a:solidFill>
              </a:rPr>
              <a:t>Efficient communication</a:t>
            </a:r>
            <a:r>
              <a:rPr lang="en-US" dirty="0"/>
              <a:t>.</a:t>
            </a:r>
          </a:p>
          <a:p>
            <a:r>
              <a:rPr lang="en-US" dirty="0"/>
              <a:t>It is more </a:t>
            </a:r>
            <a:r>
              <a:rPr lang="en-US" b="1" dirty="0">
                <a:solidFill>
                  <a:srgbClr val="C00000"/>
                </a:solidFill>
              </a:rPr>
              <a:t>easy to create </a:t>
            </a:r>
            <a:r>
              <a:rPr lang="en-US" dirty="0"/>
              <a:t>and </a:t>
            </a:r>
            <a:r>
              <a:rPr lang="en-US" b="1" dirty="0">
                <a:solidFill>
                  <a:srgbClr val="C00000"/>
                </a:solidFill>
              </a:rPr>
              <a:t>context switch </a:t>
            </a:r>
            <a:r>
              <a:rPr lang="en-US" dirty="0"/>
              <a:t>threads.</a:t>
            </a:r>
          </a:p>
          <a:p>
            <a:r>
              <a:rPr lang="en-US" dirty="0"/>
              <a:t>Threads can </a:t>
            </a:r>
            <a:r>
              <a:rPr lang="en-US" b="1" dirty="0">
                <a:solidFill>
                  <a:srgbClr val="C00000"/>
                </a:solidFill>
              </a:rPr>
              <a:t>execute in parallel </a:t>
            </a:r>
            <a:r>
              <a:rPr lang="en-US" dirty="0"/>
              <a:t>on multiprocessors.</a:t>
            </a:r>
          </a:p>
          <a:p>
            <a:r>
              <a:rPr lang="en-US" dirty="0"/>
              <a:t>With threads, an application can </a:t>
            </a:r>
            <a:r>
              <a:rPr lang="en-US" b="1" dirty="0">
                <a:solidFill>
                  <a:srgbClr val="C00000"/>
                </a:solidFill>
              </a:rPr>
              <a:t>avoid per-process overheads</a:t>
            </a:r>
          </a:p>
          <a:p>
            <a:pPr lvl="1"/>
            <a:r>
              <a:rPr lang="en-US" dirty="0"/>
              <a:t>Thread creation, deletion, switching easier than processes.</a:t>
            </a:r>
          </a:p>
          <a:p>
            <a:r>
              <a:rPr lang="en-US" dirty="0"/>
              <a:t>Threads have </a:t>
            </a:r>
            <a:r>
              <a:rPr lang="en-US" b="1" dirty="0">
                <a:solidFill>
                  <a:srgbClr val="C00000"/>
                </a:solidFill>
              </a:rPr>
              <a:t>full access to address space </a:t>
            </a:r>
            <a:r>
              <a:rPr lang="en-US" dirty="0"/>
              <a:t>(easy sharing).</a:t>
            </a:r>
          </a:p>
        </p:txBody>
      </p:sp>
    </p:spTree>
    <p:extLst>
      <p:ext uri="{BB962C8B-B14F-4D97-AF65-F5344CB8AC3E}">
        <p14:creationId xmlns:p14="http://schemas.microsoft.com/office/powerpoint/2010/main" val="121898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Types of threads</a:t>
            </a:r>
          </a:p>
        </p:txBody>
      </p:sp>
      <p:sp>
        <p:nvSpPr>
          <p:cNvPr id="5" name="Text Placeholder 4"/>
          <p:cNvSpPr>
            <a:spLocks noGrp="1"/>
          </p:cNvSpPr>
          <p:nvPr>
            <p:ph type="body" idx="1"/>
          </p:nvPr>
        </p:nvSpPr>
        <p:spPr/>
        <p:txBody>
          <a:bodyPr/>
          <a:lstStyle/>
          <a:p>
            <a:r>
              <a:rPr lang="en-US" dirty="0"/>
              <a:t>Section - 9</a:t>
            </a:r>
          </a:p>
          <a:p>
            <a:endParaRPr lang="en-US" dirty="0"/>
          </a:p>
        </p:txBody>
      </p:sp>
    </p:spTree>
    <p:extLst>
      <p:ext uri="{BB962C8B-B14F-4D97-AF65-F5344CB8AC3E}">
        <p14:creationId xmlns:p14="http://schemas.microsoft.com/office/powerpoint/2010/main" val="2912779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Process?</a:t>
            </a:r>
          </a:p>
        </p:txBody>
      </p:sp>
      <p:sp>
        <p:nvSpPr>
          <p:cNvPr id="5" name="Content Placeholder 4"/>
          <p:cNvSpPr>
            <a:spLocks noGrp="1"/>
          </p:cNvSpPr>
          <p:nvPr>
            <p:ph idx="1"/>
          </p:nvPr>
        </p:nvSpPr>
        <p:spPr/>
        <p:txBody>
          <a:bodyPr/>
          <a:lstStyle/>
          <a:p>
            <a:pPr marL="0" indent="0">
              <a:buNone/>
            </a:pPr>
            <a:endParaRPr lang="en-US" dirty="0"/>
          </a:p>
        </p:txBody>
      </p:sp>
      <p:pic>
        <p:nvPicPr>
          <p:cNvPr id="21"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76" y="1912582"/>
            <a:ext cx="8763000" cy="3752850"/>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38" y="1912320"/>
            <a:ext cx="8783276" cy="3753374"/>
          </a:xfrm>
          <a:prstGeom prst="rect">
            <a:avLst/>
          </a:prstGeom>
        </p:spPr>
      </p:pic>
      <p:pic>
        <p:nvPicPr>
          <p:cNvPr id="40" name="Picture 6" descr="Image result for hello world c program output scre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589" y="1964969"/>
            <a:ext cx="5591175" cy="3648076"/>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ular Callout 40"/>
          <p:cNvSpPr/>
          <p:nvPr/>
        </p:nvSpPr>
        <p:spPr>
          <a:xfrm>
            <a:off x="1555376" y="1078507"/>
            <a:ext cx="1512000" cy="468000"/>
          </a:xfrm>
          <a:prstGeom prst="wedgeRoundRectCallout">
            <a:avLst>
              <a:gd name="adj1" fmla="val -24183"/>
              <a:gd name="adj2" fmla="val 225191"/>
              <a:gd name="adj3" fmla="val 16667"/>
            </a:avLst>
          </a:prstGeom>
          <a:solidFill>
            <a:srgbClr val="F0F0F0"/>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Program</a:t>
            </a:r>
          </a:p>
        </p:txBody>
      </p:sp>
      <p:sp>
        <p:nvSpPr>
          <p:cNvPr id="42" name="Rounded Rectangular Callout 41"/>
          <p:cNvSpPr/>
          <p:nvPr/>
        </p:nvSpPr>
        <p:spPr>
          <a:xfrm>
            <a:off x="3396176" y="1078507"/>
            <a:ext cx="1512000" cy="468000"/>
          </a:xfrm>
          <a:prstGeom prst="wedgeRoundRectCallout">
            <a:avLst>
              <a:gd name="adj1" fmla="val -24183"/>
              <a:gd name="adj2" fmla="val 164133"/>
              <a:gd name="adj3" fmla="val 16667"/>
            </a:avLst>
          </a:prstGeom>
          <a:solidFill>
            <a:srgbClr val="F0F0F0"/>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Process</a:t>
            </a:r>
          </a:p>
        </p:txBody>
      </p:sp>
    </p:spTree>
    <p:extLst>
      <p:ext uri="{BB962C8B-B14F-4D97-AF65-F5344CB8AC3E}">
        <p14:creationId xmlns:p14="http://schemas.microsoft.com/office/powerpoint/2010/main" val="411939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1"/>
                                        </p:tgtEl>
                                      </p:cBhvr>
                                    </p:animEffect>
                                    <p:set>
                                      <p:cBhvr>
                                        <p:cTn id="15" dur="1" fill="hold">
                                          <p:stCondLst>
                                            <p:cond delay="499"/>
                                          </p:stCondLst>
                                        </p:cTn>
                                        <p:tgtEl>
                                          <p:spTgt spid="4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Threads</a:t>
            </a:r>
          </a:p>
        </p:txBody>
      </p:sp>
      <p:sp>
        <p:nvSpPr>
          <p:cNvPr id="3" name="Content Placeholder 2"/>
          <p:cNvSpPr>
            <a:spLocks noGrp="1"/>
          </p:cNvSpPr>
          <p:nvPr>
            <p:ph idx="1"/>
          </p:nvPr>
        </p:nvSpPr>
        <p:spPr/>
        <p:txBody>
          <a:bodyPr/>
          <a:lstStyle/>
          <a:p>
            <a:pPr marL="457200" indent="-457200">
              <a:buFont typeface="+mj-lt"/>
              <a:buAutoNum type="arabicPeriod"/>
            </a:pPr>
            <a:r>
              <a:rPr lang="en-US" dirty="0"/>
              <a:t>Kernel Level Thread</a:t>
            </a:r>
          </a:p>
          <a:p>
            <a:pPr marL="457200" indent="-457200">
              <a:buFont typeface="+mj-lt"/>
              <a:buAutoNum type="arabicPeriod"/>
            </a:pPr>
            <a:r>
              <a:rPr lang="en-US" dirty="0"/>
              <a:t>User Level Thread</a:t>
            </a:r>
          </a:p>
        </p:txBody>
      </p:sp>
      <p:pic>
        <p:nvPicPr>
          <p:cNvPr id="4" name="Picture 2" descr="Many to one thread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996" y="1810719"/>
            <a:ext cx="6274715" cy="46432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20416" y="3897289"/>
            <a:ext cx="5656734" cy="142718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021964" y="2306020"/>
            <a:ext cx="5655186" cy="144683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ight Brace 6"/>
          <p:cNvSpPr/>
          <p:nvPr/>
        </p:nvSpPr>
        <p:spPr>
          <a:xfrm>
            <a:off x="7979083" y="2343635"/>
            <a:ext cx="230605" cy="1371600"/>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8359897" y="2567770"/>
            <a:ext cx="917453" cy="923330"/>
          </a:xfrm>
          <a:prstGeom prst="rect">
            <a:avLst/>
          </a:prstGeom>
          <a:noFill/>
        </p:spPr>
        <p:txBody>
          <a:bodyPr wrap="square" rtlCol="0">
            <a:spAutoFit/>
          </a:bodyPr>
          <a:lstStyle/>
          <a:p>
            <a:r>
              <a:rPr lang="en-US" dirty="0"/>
              <a:t>User</a:t>
            </a:r>
          </a:p>
          <a:p>
            <a:r>
              <a:rPr lang="en-US" dirty="0"/>
              <a:t>Level</a:t>
            </a:r>
          </a:p>
          <a:p>
            <a:r>
              <a:rPr lang="en-US" dirty="0"/>
              <a:t>Threads</a:t>
            </a:r>
          </a:p>
        </p:txBody>
      </p:sp>
      <p:sp>
        <p:nvSpPr>
          <p:cNvPr id="9" name="Right Brace 8"/>
          <p:cNvSpPr/>
          <p:nvPr/>
        </p:nvSpPr>
        <p:spPr>
          <a:xfrm>
            <a:off x="7967570" y="3925081"/>
            <a:ext cx="230605" cy="1371600"/>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355616" y="4149216"/>
            <a:ext cx="921734" cy="923330"/>
          </a:xfrm>
          <a:prstGeom prst="rect">
            <a:avLst/>
          </a:prstGeom>
          <a:noFill/>
        </p:spPr>
        <p:txBody>
          <a:bodyPr wrap="square" rtlCol="0">
            <a:spAutoFit/>
          </a:bodyPr>
          <a:lstStyle/>
          <a:p>
            <a:r>
              <a:rPr lang="en-US" dirty="0"/>
              <a:t>Kernel</a:t>
            </a:r>
          </a:p>
          <a:p>
            <a:r>
              <a:rPr lang="en-US" dirty="0"/>
              <a:t>Level</a:t>
            </a:r>
          </a:p>
          <a:p>
            <a:r>
              <a:rPr lang="en-US" dirty="0"/>
              <a:t>Threads</a:t>
            </a:r>
          </a:p>
        </p:txBody>
      </p:sp>
    </p:spTree>
    <p:extLst>
      <p:ext uri="{BB962C8B-B14F-4D97-AF65-F5344CB8AC3E}">
        <p14:creationId xmlns:p14="http://schemas.microsoft.com/office/powerpoint/2010/main" val="145515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Threads</a:t>
            </a:r>
          </a:p>
        </p:txBody>
      </p:sp>
      <p:sp>
        <p:nvSpPr>
          <p:cNvPr id="3" name="Content Placeholder 2"/>
          <p:cNvSpPr>
            <a:spLocks noGrp="1"/>
          </p:cNvSpPr>
          <p:nvPr>
            <p:ph idx="1"/>
          </p:nvPr>
        </p:nvSpPr>
        <p:spPr/>
        <p:txBody>
          <a:bodyPr/>
          <a:lstStyle/>
          <a:p>
            <a:pPr marL="0" indent="0">
              <a:buNone/>
            </a:pPr>
            <a:endParaRPr lang="en-US" dirty="0"/>
          </a:p>
        </p:txBody>
      </p:sp>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057409475"/>
              </p:ext>
            </p:extLst>
          </p:nvPr>
        </p:nvGraphicFramePr>
        <p:xfrm>
          <a:off x="248411" y="871110"/>
          <a:ext cx="11795760" cy="63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630000">
                <a:tc>
                  <a:txBody>
                    <a:bodyPr/>
                    <a:lstStyle/>
                    <a:p>
                      <a:pPr algn="l"/>
                      <a:r>
                        <a:rPr lang="en-US" sz="2400" b="1" dirty="0">
                          <a:solidFill>
                            <a:schemeClr val="tx1"/>
                          </a:solidFill>
                        </a:rPr>
                        <a:t>User Level Thread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b="1" dirty="0">
                          <a:solidFill>
                            <a:schemeClr val="tx1"/>
                          </a:solidFill>
                        </a:rPr>
                        <a:t>Kernel Level Thread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12"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717005519"/>
              </p:ext>
            </p:extLst>
          </p:nvPr>
        </p:nvGraphicFramePr>
        <p:xfrm>
          <a:off x="248411" y="1506107"/>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chemeClr val="dk1"/>
                          </a:solidFill>
                          <a:latin typeface="+mn-lt"/>
                          <a:ea typeface="+mn-ea"/>
                          <a:cs typeface="+mn-cs"/>
                        </a:rPr>
                        <a:t>User thread are </a:t>
                      </a:r>
                      <a:r>
                        <a:rPr lang="en-US" sz="2400" b="0" kern="1200" dirty="0">
                          <a:solidFill>
                            <a:srgbClr val="C00000"/>
                          </a:solidFill>
                          <a:latin typeface="+mn-lt"/>
                          <a:ea typeface="+mn-ea"/>
                          <a:cs typeface="+mn-cs"/>
                        </a:rPr>
                        <a:t>implemented by users</a:t>
                      </a:r>
                      <a:r>
                        <a:rPr lang="en-US" sz="2400" b="0" kern="1200" dirty="0">
                          <a:solidFill>
                            <a:schemeClr val="dk1"/>
                          </a:solidFill>
                          <a:latin typeface="+mn-lt"/>
                          <a:ea typeface="+mn-ea"/>
                          <a:cs typeface="+mn-cs"/>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Kernel threads are </a:t>
                      </a:r>
                      <a:r>
                        <a:rPr lang="en-US" sz="2400" b="0" kern="1200" dirty="0">
                          <a:solidFill>
                            <a:srgbClr val="C00000"/>
                          </a:solidFill>
                          <a:latin typeface="+mn-lt"/>
                          <a:ea typeface="+mn-ea"/>
                          <a:cs typeface="+mn-cs"/>
                        </a:rPr>
                        <a:t>implemented by OS</a:t>
                      </a:r>
                      <a:r>
                        <a:rPr lang="en-US" sz="2400" b="0" kern="1200" dirty="0">
                          <a:solidFill>
                            <a:schemeClr val="dk1"/>
                          </a:solidFill>
                          <a:latin typeface="+mn-lt"/>
                          <a:ea typeface="+mn-ea"/>
                          <a:cs typeface="+mn-cs"/>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3"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522443018"/>
              </p:ext>
            </p:extLst>
          </p:nvPr>
        </p:nvGraphicFramePr>
        <p:xfrm>
          <a:off x="248411" y="2047440"/>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rgbClr val="C00000"/>
                          </a:solidFill>
                          <a:latin typeface="+mn-lt"/>
                          <a:ea typeface="+mn-ea"/>
                          <a:cs typeface="+mn-cs"/>
                        </a:rPr>
                        <a:t>OS doesn’t recognize </a:t>
                      </a:r>
                      <a:r>
                        <a:rPr lang="en-US" sz="2400" b="0" kern="1200" dirty="0">
                          <a:solidFill>
                            <a:schemeClr val="dk1"/>
                          </a:solidFill>
                          <a:latin typeface="+mn-lt"/>
                          <a:ea typeface="+mn-ea"/>
                          <a:cs typeface="+mn-cs"/>
                        </a:rPr>
                        <a:t>user level threads.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Kernel threads are </a:t>
                      </a:r>
                      <a:r>
                        <a:rPr lang="en-US" sz="2400" b="0" kern="1200" dirty="0">
                          <a:solidFill>
                            <a:srgbClr val="C00000"/>
                          </a:solidFill>
                          <a:latin typeface="+mn-lt"/>
                          <a:ea typeface="+mn-ea"/>
                          <a:cs typeface="+mn-cs"/>
                        </a:rPr>
                        <a:t>recognized by OS</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4"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271193795"/>
              </p:ext>
            </p:extLst>
          </p:nvPr>
        </p:nvGraphicFramePr>
        <p:xfrm>
          <a:off x="248411" y="2588542"/>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rgbClr val="C00000"/>
                          </a:solidFill>
                          <a:latin typeface="+mn-lt"/>
                          <a:ea typeface="+mn-ea"/>
                          <a:cs typeface="+mn-cs"/>
                        </a:rPr>
                        <a:t>Implementation</a:t>
                      </a:r>
                      <a:r>
                        <a:rPr lang="en-US" sz="2400" b="0" kern="1200" dirty="0">
                          <a:solidFill>
                            <a:schemeClr val="dk1"/>
                          </a:solidFill>
                          <a:latin typeface="+mn-lt"/>
                          <a:ea typeface="+mn-ea"/>
                          <a:cs typeface="+mn-cs"/>
                        </a:rPr>
                        <a:t> of user threads is </a:t>
                      </a:r>
                      <a:r>
                        <a:rPr lang="en-US" sz="2400" b="0" kern="1200" dirty="0">
                          <a:solidFill>
                            <a:srgbClr val="C00000"/>
                          </a:solidFill>
                          <a:latin typeface="+mn-lt"/>
                          <a:ea typeface="+mn-ea"/>
                          <a:cs typeface="+mn-cs"/>
                        </a:rPr>
                        <a:t>easy</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rgbClr val="C00000"/>
                          </a:solidFill>
                          <a:latin typeface="+mn-lt"/>
                          <a:ea typeface="+mn-ea"/>
                          <a:cs typeface="+mn-cs"/>
                        </a:rPr>
                        <a:t>Implementation</a:t>
                      </a:r>
                      <a:r>
                        <a:rPr lang="en-US" sz="2400" b="0" kern="1200" dirty="0">
                          <a:solidFill>
                            <a:schemeClr val="dk1"/>
                          </a:solidFill>
                          <a:latin typeface="+mn-lt"/>
                          <a:ea typeface="+mn-ea"/>
                          <a:cs typeface="+mn-cs"/>
                        </a:rPr>
                        <a:t> of kernel thread is </a:t>
                      </a:r>
                      <a:r>
                        <a:rPr lang="en-US" sz="2400" b="0" kern="1200" dirty="0">
                          <a:solidFill>
                            <a:srgbClr val="C00000"/>
                          </a:solidFill>
                          <a:latin typeface="+mn-lt"/>
                          <a:ea typeface="+mn-ea"/>
                          <a:cs typeface="+mn-cs"/>
                        </a:rPr>
                        <a:t>complex</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3816632582"/>
              </p:ext>
            </p:extLst>
          </p:nvPr>
        </p:nvGraphicFramePr>
        <p:xfrm>
          <a:off x="248411" y="3128087"/>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rgbClr val="C00000"/>
                          </a:solidFill>
                          <a:latin typeface="+mn-lt"/>
                          <a:ea typeface="+mn-ea"/>
                          <a:cs typeface="+mn-cs"/>
                        </a:rPr>
                        <a:t>Context switch time is less</a:t>
                      </a:r>
                      <a:r>
                        <a:rPr lang="en-US" sz="2400" b="0" kern="1200" dirty="0">
                          <a:solidFill>
                            <a:schemeClr val="dk1"/>
                          </a:solidFill>
                          <a:latin typeface="+mn-lt"/>
                          <a:ea typeface="+mn-ea"/>
                          <a:cs typeface="+mn-cs"/>
                        </a:rPr>
                        <a: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rgbClr val="C00000"/>
                          </a:solidFill>
                          <a:latin typeface="+mn-lt"/>
                          <a:ea typeface="+mn-ea"/>
                          <a:cs typeface="+mn-cs"/>
                        </a:rPr>
                        <a:t>Context switch time is more</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735877354"/>
              </p:ext>
            </p:extLst>
          </p:nvPr>
        </p:nvGraphicFramePr>
        <p:xfrm>
          <a:off x="248411" y="3670574"/>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chemeClr val="dk1"/>
                          </a:solidFill>
                          <a:latin typeface="+mn-lt"/>
                          <a:ea typeface="+mn-ea"/>
                          <a:cs typeface="+mn-cs"/>
                        </a:rPr>
                        <a:t>Context switch </a:t>
                      </a:r>
                      <a:r>
                        <a:rPr lang="en-US" sz="2400" b="0" kern="1200" dirty="0">
                          <a:solidFill>
                            <a:srgbClr val="C00000"/>
                          </a:solidFill>
                          <a:latin typeface="+mn-lt"/>
                          <a:ea typeface="+mn-ea"/>
                          <a:cs typeface="+mn-cs"/>
                        </a:rPr>
                        <a:t>requires no hardware support</a:t>
                      </a:r>
                      <a:r>
                        <a:rPr lang="en-US" sz="2400" b="0" kern="1200" dirty="0">
                          <a:solidFill>
                            <a:schemeClr val="dk1"/>
                          </a:solidFill>
                          <a:latin typeface="+mn-lt"/>
                          <a:ea typeface="+mn-ea"/>
                          <a:cs typeface="+mn-cs"/>
                        </a:rPr>
                        <a: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Context switch </a:t>
                      </a:r>
                      <a:r>
                        <a:rPr lang="en-US" sz="2400" b="0" kern="1200" dirty="0">
                          <a:solidFill>
                            <a:srgbClr val="C00000"/>
                          </a:solidFill>
                          <a:latin typeface="+mn-lt"/>
                          <a:ea typeface="+mn-ea"/>
                          <a:cs typeface="+mn-cs"/>
                        </a:rPr>
                        <a:t>requires hardware support</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4013873363"/>
              </p:ext>
            </p:extLst>
          </p:nvPr>
        </p:nvGraphicFramePr>
        <p:xfrm>
          <a:off x="248411" y="4208903"/>
          <a:ext cx="11795760" cy="118872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chemeClr val="dk1"/>
                          </a:solidFill>
                          <a:latin typeface="+mn-lt"/>
                          <a:ea typeface="+mn-ea"/>
                          <a:cs typeface="+mn-cs"/>
                        </a:rPr>
                        <a:t>If one user level thread perform blocking operation then </a:t>
                      </a:r>
                      <a:r>
                        <a:rPr lang="en-US" sz="2400" b="0" kern="1200" dirty="0">
                          <a:solidFill>
                            <a:srgbClr val="C00000"/>
                          </a:solidFill>
                          <a:latin typeface="+mn-lt"/>
                          <a:ea typeface="+mn-ea"/>
                          <a:cs typeface="+mn-cs"/>
                        </a:rPr>
                        <a:t>entire process will be blocked</a:t>
                      </a:r>
                      <a:r>
                        <a:rPr lang="en-US" sz="2400" b="0" kern="1200" dirty="0">
                          <a:solidFill>
                            <a:schemeClr val="dk1"/>
                          </a:solidFill>
                          <a:latin typeface="+mn-lt"/>
                          <a:ea typeface="+mn-ea"/>
                          <a:cs typeface="+mn-cs"/>
                        </a:rPr>
                        <a: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If one kernel thread perform blocking operation then </a:t>
                      </a:r>
                      <a:r>
                        <a:rPr lang="en-US" sz="2400" b="0" kern="1200" dirty="0">
                          <a:solidFill>
                            <a:srgbClr val="C00000"/>
                          </a:solidFill>
                          <a:latin typeface="+mn-lt"/>
                          <a:ea typeface="+mn-ea"/>
                          <a:cs typeface="+mn-cs"/>
                        </a:rPr>
                        <a:t>another thread with in same process can continue execution</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3288431905"/>
              </p:ext>
            </p:extLst>
          </p:nvPr>
        </p:nvGraphicFramePr>
        <p:xfrm>
          <a:off x="248411" y="5393668"/>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chemeClr val="dk1"/>
                          </a:solidFill>
                          <a:latin typeface="+mn-lt"/>
                          <a:ea typeface="+mn-ea"/>
                          <a:cs typeface="+mn-cs"/>
                        </a:rPr>
                        <a:t>Example : Java thread, POSIX threads.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Example : Window Solaris</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6286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Threads</a:t>
            </a:r>
          </a:p>
        </p:txBody>
      </p:sp>
      <p:sp>
        <p:nvSpPr>
          <p:cNvPr id="3" name="Content Placeholder 2"/>
          <p:cNvSpPr>
            <a:spLocks noGrp="1"/>
          </p:cNvSpPr>
          <p:nvPr>
            <p:ph idx="1"/>
          </p:nvPr>
        </p:nvSpPr>
        <p:spPr>
          <a:xfrm>
            <a:off x="131181" y="863444"/>
            <a:ext cx="7264702" cy="5590565"/>
          </a:xfrm>
        </p:spPr>
        <p:txBody>
          <a:bodyPr/>
          <a:lstStyle/>
          <a:p>
            <a:r>
              <a:rPr lang="en-US" dirty="0"/>
              <a:t>Combines the advantages of user level and kernel level thread.</a:t>
            </a:r>
          </a:p>
          <a:p>
            <a:r>
              <a:rPr lang="en-US" dirty="0"/>
              <a:t>It </a:t>
            </a:r>
            <a:r>
              <a:rPr lang="en-US" b="1" dirty="0">
                <a:solidFill>
                  <a:srgbClr val="C00000"/>
                </a:solidFill>
              </a:rPr>
              <a:t>uses kernel level thread </a:t>
            </a:r>
            <a:r>
              <a:rPr lang="en-US" dirty="0"/>
              <a:t>and then </a:t>
            </a:r>
            <a:r>
              <a:rPr lang="en-US" b="1" dirty="0">
                <a:solidFill>
                  <a:srgbClr val="C00000"/>
                </a:solidFill>
              </a:rPr>
              <a:t>multiplex user level thread on to some or all of kernel threads</a:t>
            </a:r>
            <a:r>
              <a:rPr lang="en-US" dirty="0"/>
              <a:t>.</a:t>
            </a:r>
          </a:p>
          <a:p>
            <a:r>
              <a:rPr lang="en-US" b="1" dirty="0">
                <a:solidFill>
                  <a:srgbClr val="C00000"/>
                </a:solidFill>
              </a:rPr>
              <a:t>Gives flexibility </a:t>
            </a:r>
            <a:r>
              <a:rPr lang="en-US" dirty="0"/>
              <a:t>to programmer that how many kernel level threads to use and how many user level thread to multiplex on each one.</a:t>
            </a:r>
          </a:p>
          <a:p>
            <a:r>
              <a:rPr lang="en-US" b="1" dirty="0">
                <a:solidFill>
                  <a:srgbClr val="C00000"/>
                </a:solidFill>
              </a:rPr>
              <a:t>Kernel is aware of only kernel level threads </a:t>
            </a:r>
            <a:r>
              <a:rPr lang="en-US" dirty="0"/>
              <a:t>and schedule it.</a:t>
            </a:r>
          </a:p>
        </p:txBody>
      </p:sp>
      <p:pic>
        <p:nvPicPr>
          <p:cNvPr id="4" name="Picture 4" descr="Image result for hybrid thre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4513" y="1277470"/>
            <a:ext cx="4162425"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65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Multi Threading Models</a:t>
            </a:r>
          </a:p>
        </p:txBody>
      </p:sp>
      <p:sp>
        <p:nvSpPr>
          <p:cNvPr id="5" name="Text Placeholder 4"/>
          <p:cNvSpPr>
            <a:spLocks noGrp="1"/>
          </p:cNvSpPr>
          <p:nvPr>
            <p:ph type="body" idx="1"/>
          </p:nvPr>
        </p:nvSpPr>
        <p:spPr/>
        <p:txBody>
          <a:bodyPr/>
          <a:lstStyle/>
          <a:p>
            <a:r>
              <a:rPr lang="en-US" dirty="0"/>
              <a:t>Section - 10</a:t>
            </a:r>
          </a:p>
          <a:p>
            <a:endParaRPr lang="en-US" dirty="0"/>
          </a:p>
        </p:txBody>
      </p:sp>
    </p:spTree>
    <p:extLst>
      <p:ext uri="{BB962C8B-B14F-4D97-AF65-F5344CB8AC3E}">
        <p14:creationId xmlns:p14="http://schemas.microsoft.com/office/powerpoint/2010/main" val="3602020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Threading Models</a:t>
            </a:r>
          </a:p>
        </p:txBody>
      </p:sp>
      <p:sp>
        <p:nvSpPr>
          <p:cNvPr id="3" name="Content Placeholder 2"/>
          <p:cNvSpPr>
            <a:spLocks noGrp="1"/>
          </p:cNvSpPr>
          <p:nvPr>
            <p:ph idx="1"/>
          </p:nvPr>
        </p:nvSpPr>
        <p:spPr>
          <a:xfrm>
            <a:off x="131181" y="863444"/>
            <a:ext cx="11890490" cy="5590565"/>
          </a:xfrm>
        </p:spPr>
        <p:txBody>
          <a:bodyPr/>
          <a:lstStyle/>
          <a:p>
            <a:endParaRPr lang="en-US" dirty="0"/>
          </a:p>
        </p:txBody>
      </p:sp>
      <p:sp>
        <p:nvSpPr>
          <p:cNvPr id="6" name="Rounded Rectangle 5"/>
          <p:cNvSpPr/>
          <p:nvPr/>
        </p:nvSpPr>
        <p:spPr>
          <a:xfrm>
            <a:off x="437035" y="1085844"/>
            <a:ext cx="8763000" cy="1920240"/>
          </a:xfrm>
          <a:prstGeom prst="roundRect">
            <a:avLst>
              <a:gd name="adj" fmla="val 10000"/>
            </a:avLst>
          </a:prstGeom>
          <a:solidFill>
            <a:schemeClr val="accent6">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 name="Rounded Rectangle 6"/>
          <p:cNvSpPr/>
          <p:nvPr/>
        </p:nvSpPr>
        <p:spPr>
          <a:xfrm>
            <a:off x="703947" y="1168038"/>
            <a:ext cx="2571617" cy="1760220"/>
          </a:xfrm>
          <a:prstGeom prst="roundRect">
            <a:avLst>
              <a:gd name="adj" fmla="val 10000"/>
            </a:avLst>
          </a:prstGeom>
          <a:blipFill>
            <a:blip r:embed="rId2">
              <a:extLst>
                <a:ext uri="{28A0092B-C50C-407E-A947-70E740481C1C}">
                  <a14:useLocalDpi xmlns:a14="http://schemas.microsoft.com/office/drawing/2010/main" val="0"/>
                </a:ext>
              </a:extLst>
            </a:blip>
            <a:srcRect/>
            <a:stretch>
              <a:fillRect l="-14000" r="-1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8" name="Group 7"/>
          <p:cNvGrpSpPr/>
          <p:nvPr/>
        </p:nvGrpSpPr>
        <p:grpSpPr>
          <a:xfrm>
            <a:off x="703947" y="2997204"/>
            <a:ext cx="2571617" cy="2926080"/>
            <a:chOff x="266912" y="2156472"/>
            <a:chExt cx="2571617" cy="3200402"/>
          </a:xfrm>
          <a:solidFill>
            <a:schemeClr val="accent6">
              <a:lumMod val="40000"/>
              <a:lumOff val="60000"/>
            </a:schemeClr>
          </a:solidFill>
        </p:grpSpPr>
        <p:sp>
          <p:nvSpPr>
            <p:cNvPr id="17" name="Round Same Side Corner Rectangle 16"/>
            <p:cNvSpPr/>
            <p:nvPr/>
          </p:nvSpPr>
          <p:spPr>
            <a:xfrm rot="10800000">
              <a:off x="266912" y="2156472"/>
              <a:ext cx="2571617" cy="3200402"/>
            </a:xfrm>
            <a:prstGeom prst="round2SameRect">
              <a:avLst>
                <a:gd name="adj1" fmla="val 10500"/>
                <a:gd name="adj2" fmla="val 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 Same Side Corner Rectangle 6"/>
            <p:cNvSpPr/>
            <p:nvPr/>
          </p:nvSpPr>
          <p:spPr>
            <a:xfrm rot="21600000">
              <a:off x="345998" y="2156472"/>
              <a:ext cx="2413445" cy="3121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b="1" u="sng" kern="1200" dirty="0">
                  <a:solidFill>
                    <a:schemeClr val="tx1"/>
                  </a:solidFill>
                </a:rPr>
                <a:t>One to One Model</a:t>
              </a:r>
            </a:p>
            <a:p>
              <a:pPr lvl="0" algn="l" defTabSz="800100">
                <a:lnSpc>
                  <a:spcPct val="90000"/>
                </a:lnSpc>
                <a:spcBef>
                  <a:spcPct val="0"/>
                </a:spcBef>
                <a:spcAft>
                  <a:spcPct val="35000"/>
                </a:spcAft>
              </a:pPr>
              <a:r>
                <a:rPr lang="en-US" sz="1800" kern="1200" dirty="0">
                  <a:solidFill>
                    <a:schemeClr val="tx1"/>
                  </a:solidFill>
                </a:rPr>
                <a:t>Each user threads mapped to one kernel thread. </a:t>
              </a:r>
            </a:p>
            <a:p>
              <a:pPr lvl="0" algn="l" defTabSz="800100">
                <a:lnSpc>
                  <a:spcPct val="90000"/>
                </a:lnSpc>
                <a:spcBef>
                  <a:spcPct val="0"/>
                </a:spcBef>
                <a:spcAft>
                  <a:spcPct val="35000"/>
                </a:spcAft>
              </a:pPr>
              <a:r>
                <a:rPr lang="en-US" sz="1800" kern="1200" dirty="0">
                  <a:solidFill>
                    <a:schemeClr val="tx1"/>
                  </a:solidFill>
                </a:rPr>
                <a:t>Problem with this model is that creating a user thread requires the corresponding kernel thread.</a:t>
              </a:r>
            </a:p>
          </p:txBody>
        </p:sp>
      </p:grpSp>
      <p:sp>
        <p:nvSpPr>
          <p:cNvPr id="9" name="Rounded Rectangle 8"/>
          <p:cNvSpPr/>
          <p:nvPr/>
        </p:nvSpPr>
        <p:spPr>
          <a:xfrm>
            <a:off x="3532726" y="1168038"/>
            <a:ext cx="2571617" cy="1760220"/>
          </a:xfrm>
          <a:prstGeom prst="roundRect">
            <a:avLst>
              <a:gd name="adj" fmla="val 10000"/>
            </a:avLst>
          </a:prstGeom>
          <a:blipFill>
            <a:blip r:embed="rId3">
              <a:extLst>
                <a:ext uri="{28A0092B-C50C-407E-A947-70E740481C1C}">
                  <a14:useLocalDpi xmlns:a14="http://schemas.microsoft.com/office/drawing/2010/main" val="0"/>
                </a:ext>
              </a:extLst>
            </a:blip>
            <a:srcRect/>
            <a:stretch>
              <a:fillRect l="-14000" r="-1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 name="Group 9"/>
          <p:cNvGrpSpPr/>
          <p:nvPr/>
        </p:nvGrpSpPr>
        <p:grpSpPr>
          <a:xfrm>
            <a:off x="3532726" y="2997204"/>
            <a:ext cx="2571617" cy="2926080"/>
            <a:chOff x="3095691" y="2156472"/>
            <a:chExt cx="2571617" cy="3200402"/>
          </a:xfrm>
          <a:solidFill>
            <a:schemeClr val="accent6">
              <a:lumMod val="40000"/>
              <a:lumOff val="60000"/>
            </a:schemeClr>
          </a:solidFill>
        </p:grpSpPr>
        <p:sp>
          <p:nvSpPr>
            <p:cNvPr id="15" name="Round Same Side Corner Rectangle 14"/>
            <p:cNvSpPr/>
            <p:nvPr/>
          </p:nvSpPr>
          <p:spPr>
            <a:xfrm rot="10800000">
              <a:off x="3095691" y="2156472"/>
              <a:ext cx="2571617" cy="3200402"/>
            </a:xfrm>
            <a:prstGeom prst="round2SameRect">
              <a:avLst>
                <a:gd name="adj1" fmla="val 10500"/>
                <a:gd name="adj2" fmla="val 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 Same Side Corner Rectangle 9"/>
            <p:cNvSpPr/>
            <p:nvPr/>
          </p:nvSpPr>
          <p:spPr>
            <a:xfrm rot="21600000">
              <a:off x="3174777" y="2156472"/>
              <a:ext cx="2413445" cy="3121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b="1" u="sng" kern="1200" dirty="0">
                  <a:solidFill>
                    <a:schemeClr val="tx1"/>
                  </a:solidFill>
                </a:rPr>
                <a:t>Many to One Model</a:t>
              </a:r>
            </a:p>
            <a:p>
              <a:pPr lvl="0" algn="l" defTabSz="800100">
                <a:lnSpc>
                  <a:spcPct val="90000"/>
                </a:lnSpc>
                <a:spcBef>
                  <a:spcPct val="0"/>
                </a:spcBef>
                <a:spcAft>
                  <a:spcPct val="35000"/>
                </a:spcAft>
              </a:pPr>
              <a:r>
                <a:rPr lang="en-US" sz="1800" kern="1200" dirty="0">
                  <a:solidFill>
                    <a:schemeClr val="tx1"/>
                  </a:solidFill>
                </a:rPr>
                <a:t>Multiple user threads mapped to one kernel thread. </a:t>
              </a:r>
            </a:p>
            <a:p>
              <a:pPr lvl="0" algn="l" defTabSz="800100">
                <a:lnSpc>
                  <a:spcPct val="90000"/>
                </a:lnSpc>
                <a:spcBef>
                  <a:spcPct val="0"/>
                </a:spcBef>
                <a:spcAft>
                  <a:spcPct val="35000"/>
                </a:spcAft>
              </a:pPr>
              <a:r>
                <a:rPr lang="en-US" sz="1800" kern="1200" dirty="0">
                  <a:solidFill>
                    <a:schemeClr val="tx1"/>
                  </a:solidFill>
                </a:rPr>
                <a:t>Problem with this model is that a user thread can block entire process because we have only one kernel thread.</a:t>
              </a:r>
            </a:p>
            <a:p>
              <a:pPr lvl="0" algn="l" defTabSz="800100">
                <a:lnSpc>
                  <a:spcPct val="90000"/>
                </a:lnSpc>
                <a:spcBef>
                  <a:spcPct val="0"/>
                </a:spcBef>
                <a:spcAft>
                  <a:spcPct val="35000"/>
                </a:spcAft>
              </a:pPr>
              <a:endParaRPr lang="en-US" sz="1800" kern="1200" dirty="0"/>
            </a:p>
          </p:txBody>
        </p:sp>
      </p:grpSp>
      <p:sp>
        <p:nvSpPr>
          <p:cNvPr id="11" name="Rounded Rectangle 10"/>
          <p:cNvSpPr/>
          <p:nvPr/>
        </p:nvSpPr>
        <p:spPr>
          <a:xfrm>
            <a:off x="6361505" y="1168038"/>
            <a:ext cx="2571617" cy="1760220"/>
          </a:xfrm>
          <a:prstGeom prst="roundRect">
            <a:avLst>
              <a:gd name="adj" fmla="val 10000"/>
            </a:avLst>
          </a:prstGeom>
          <a:blipFill>
            <a:blip r:embed="rId4">
              <a:extLst>
                <a:ext uri="{28A0092B-C50C-407E-A947-70E740481C1C}">
                  <a14:useLocalDpi xmlns:a14="http://schemas.microsoft.com/office/drawing/2010/main" val="0"/>
                </a:ext>
              </a:extLst>
            </a:blip>
            <a:srcRect/>
            <a:stretch>
              <a:fillRect l="-14000" r="-1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2" name="Group 11"/>
          <p:cNvGrpSpPr/>
          <p:nvPr/>
        </p:nvGrpSpPr>
        <p:grpSpPr>
          <a:xfrm>
            <a:off x="6361505" y="2997204"/>
            <a:ext cx="2571617" cy="2926080"/>
            <a:chOff x="5924470" y="2156472"/>
            <a:chExt cx="2571617" cy="3200402"/>
          </a:xfrm>
          <a:solidFill>
            <a:schemeClr val="accent6">
              <a:lumMod val="40000"/>
              <a:lumOff val="60000"/>
            </a:schemeClr>
          </a:solidFill>
        </p:grpSpPr>
        <p:sp>
          <p:nvSpPr>
            <p:cNvPr id="13" name="Round Same Side Corner Rectangle 12"/>
            <p:cNvSpPr/>
            <p:nvPr/>
          </p:nvSpPr>
          <p:spPr>
            <a:xfrm rot="10800000">
              <a:off x="5924470" y="2156472"/>
              <a:ext cx="2571617" cy="3200402"/>
            </a:xfrm>
            <a:prstGeom prst="round2SameRect">
              <a:avLst>
                <a:gd name="adj1" fmla="val 10500"/>
                <a:gd name="adj2" fmla="val 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 Same Side Corner Rectangle 12"/>
            <p:cNvSpPr/>
            <p:nvPr/>
          </p:nvSpPr>
          <p:spPr>
            <a:xfrm rot="21600000">
              <a:off x="6003556" y="2156472"/>
              <a:ext cx="2413445" cy="3121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b="1" u="sng" kern="1200" dirty="0">
                  <a:solidFill>
                    <a:schemeClr val="tx1"/>
                  </a:solidFill>
                </a:rPr>
                <a:t>Many to Many Model</a:t>
              </a:r>
            </a:p>
            <a:p>
              <a:pPr lvl="0" algn="l" defTabSz="800100">
                <a:lnSpc>
                  <a:spcPct val="90000"/>
                </a:lnSpc>
                <a:spcBef>
                  <a:spcPct val="0"/>
                </a:spcBef>
                <a:spcAft>
                  <a:spcPct val="35000"/>
                </a:spcAft>
              </a:pPr>
              <a:r>
                <a:rPr lang="en-US" sz="1800" kern="1200" dirty="0">
                  <a:solidFill>
                    <a:schemeClr val="tx1"/>
                  </a:solidFill>
                </a:rPr>
                <a:t>Multiple user threads multiplex to more than one kernel threads. </a:t>
              </a:r>
            </a:p>
            <a:p>
              <a:pPr lvl="0" algn="l" defTabSz="800100">
                <a:lnSpc>
                  <a:spcPct val="90000"/>
                </a:lnSpc>
                <a:spcBef>
                  <a:spcPct val="0"/>
                </a:spcBef>
                <a:spcAft>
                  <a:spcPct val="35000"/>
                </a:spcAft>
              </a:pPr>
              <a:r>
                <a:rPr lang="en-US" sz="1800" kern="1200" dirty="0">
                  <a:solidFill>
                    <a:schemeClr val="tx1"/>
                  </a:solidFill>
                </a:rPr>
                <a:t>Advantage with this model is that a user thread can not block entire process because we have multiple kernel thread.</a:t>
              </a:r>
            </a:p>
          </p:txBody>
        </p:sp>
      </p:grpSp>
    </p:spTree>
    <p:extLst>
      <p:ext uri="{BB962C8B-B14F-4D97-AF65-F5344CB8AC3E}">
        <p14:creationId xmlns:p14="http://schemas.microsoft.com/office/powerpoint/2010/main" val="74260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 Questions</a:t>
            </a:r>
          </a:p>
        </p:txBody>
      </p:sp>
      <p:sp>
        <p:nvSpPr>
          <p:cNvPr id="3" name="Content Placeholder 2"/>
          <p:cNvSpPr>
            <a:spLocks noGrp="1"/>
          </p:cNvSpPr>
          <p:nvPr>
            <p:ph idx="1"/>
          </p:nvPr>
        </p:nvSpPr>
        <p:spPr>
          <a:xfrm>
            <a:off x="178805" y="863444"/>
            <a:ext cx="11929641" cy="5590565"/>
          </a:xfrm>
        </p:spPr>
        <p:txBody>
          <a:bodyPr/>
          <a:lstStyle/>
          <a:p>
            <a:pPr marL="457200" indent="-457200">
              <a:buFont typeface="+mj-lt"/>
              <a:buAutoNum type="arabicPeriod"/>
            </a:pPr>
            <a:r>
              <a:rPr lang="en-US" dirty="0"/>
              <a:t>Explain Process/Thread Life Cycle with diagram.</a:t>
            </a:r>
          </a:p>
          <a:p>
            <a:pPr marL="457200" indent="-457200">
              <a:buFont typeface="+mj-lt"/>
              <a:buAutoNum type="arabicPeriod"/>
            </a:pPr>
            <a:r>
              <a:rPr lang="en-US" dirty="0"/>
              <a:t>Explain process control block (PCB) with diagram.</a:t>
            </a:r>
          </a:p>
          <a:p>
            <a:pPr marL="457200" indent="-457200">
              <a:buFont typeface="+mj-lt"/>
              <a:buAutoNum type="arabicPeriod"/>
            </a:pPr>
            <a:r>
              <a:rPr lang="en-US" dirty="0"/>
              <a:t>Difference between process and thread.</a:t>
            </a:r>
          </a:p>
          <a:p>
            <a:pPr marL="457200" indent="-457200">
              <a:buFont typeface="+mj-lt"/>
              <a:buAutoNum type="arabicPeriod"/>
            </a:pPr>
            <a:r>
              <a:rPr lang="en-US" dirty="0"/>
              <a:t>Write various multi threading models.</a:t>
            </a:r>
          </a:p>
          <a:p>
            <a:pPr marL="457200" indent="-457200">
              <a:buFont typeface="+mj-lt"/>
              <a:buAutoNum type="arabicPeriod"/>
            </a:pPr>
            <a:r>
              <a:rPr lang="en-US" dirty="0"/>
              <a:t>Write benefits of threads.</a:t>
            </a:r>
            <a:endParaRPr lang="en-GB" dirty="0"/>
          </a:p>
        </p:txBody>
      </p:sp>
    </p:spTree>
    <p:extLst>
      <p:ext uri="{BB962C8B-B14F-4D97-AF65-F5344CB8AC3E}">
        <p14:creationId xmlns:p14="http://schemas.microsoft.com/office/powerpoint/2010/main" val="161084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7772400" cy="4524315"/>
          </a:xfrm>
          <a:prstGeom prst="rect">
            <a:avLst/>
          </a:prstGeom>
          <a:noFill/>
        </p:spPr>
        <p:txBody>
          <a:bodyPr wrap="square" rtlCol="0">
            <a:spAutoFit/>
          </a:bodyPr>
          <a:lstStyle/>
          <a:p>
            <a:r>
              <a:rPr lang="en-US" sz="2400" b="1" dirty="0"/>
              <a:t>Outline (Process Scheduling)</a:t>
            </a:r>
          </a:p>
          <a:p>
            <a:pPr marL="742950" lvl="1" indent="-285750">
              <a:buFont typeface="Arial" panose="020B0604020202020204" pitchFamily="34" charset="0"/>
              <a:buChar char="•"/>
            </a:pPr>
            <a:r>
              <a:rPr lang="en-US" sz="2400" dirty="0">
                <a:solidFill>
                  <a:schemeClr val="bg1">
                    <a:lumMod val="50000"/>
                  </a:schemeClr>
                </a:solidFill>
              </a:rPr>
              <a:t>What is scheduling</a:t>
            </a:r>
          </a:p>
          <a:p>
            <a:pPr marL="742950" lvl="1" indent="-285750">
              <a:buFont typeface="Arial" panose="020B0604020202020204" pitchFamily="34" charset="0"/>
              <a:buChar char="•"/>
            </a:pPr>
            <a:r>
              <a:rPr lang="en-US" sz="2400" dirty="0">
                <a:solidFill>
                  <a:schemeClr val="bg1">
                    <a:lumMod val="50000"/>
                  </a:schemeClr>
                </a:solidFill>
              </a:rPr>
              <a:t>Objectives of scheduling</a:t>
            </a:r>
          </a:p>
          <a:p>
            <a:pPr marL="742950" lvl="1" indent="-285750">
              <a:buFont typeface="Arial" panose="020B0604020202020204" pitchFamily="34" charset="0"/>
              <a:buChar char="•"/>
            </a:pPr>
            <a:r>
              <a:rPr lang="en-US" sz="2400" dirty="0">
                <a:solidFill>
                  <a:schemeClr val="bg1">
                    <a:lumMod val="50000"/>
                  </a:schemeClr>
                </a:solidFill>
              </a:rPr>
              <a:t>Types of scheduler</a:t>
            </a:r>
          </a:p>
          <a:p>
            <a:pPr marL="742950" lvl="1" indent="-285750">
              <a:buFont typeface="Arial" panose="020B0604020202020204" pitchFamily="34" charset="0"/>
              <a:buChar char="•"/>
            </a:pPr>
            <a:r>
              <a:rPr lang="en-US" sz="2400" dirty="0">
                <a:solidFill>
                  <a:schemeClr val="bg1">
                    <a:lumMod val="50000"/>
                  </a:schemeClr>
                </a:solidFill>
              </a:rPr>
              <a:t>Scheduling algorithms</a:t>
            </a:r>
          </a:p>
          <a:p>
            <a:pPr marL="1200150" lvl="2" indent="-285750">
              <a:buFont typeface="Arial" panose="020B0604020202020204" pitchFamily="34" charset="0"/>
              <a:buChar char="•"/>
            </a:pPr>
            <a:r>
              <a:rPr lang="en-US" sz="2400" dirty="0">
                <a:solidFill>
                  <a:schemeClr val="bg1">
                    <a:lumMod val="50000"/>
                  </a:schemeClr>
                </a:solidFill>
              </a:rPr>
              <a:t>First Come First Served (FCFS)</a:t>
            </a:r>
          </a:p>
          <a:p>
            <a:pPr marL="1200150" lvl="2" indent="-285750">
              <a:buFont typeface="Arial" panose="020B0604020202020204" pitchFamily="34" charset="0"/>
              <a:buChar char="•"/>
            </a:pPr>
            <a:r>
              <a:rPr lang="en-US" sz="2400" dirty="0">
                <a:solidFill>
                  <a:schemeClr val="bg1">
                    <a:lumMod val="50000"/>
                  </a:schemeClr>
                </a:solidFill>
              </a:rPr>
              <a:t>Shortest Job First (SJF)</a:t>
            </a:r>
          </a:p>
          <a:p>
            <a:pPr marL="1200150" lvl="2" indent="-285750">
              <a:buFont typeface="Arial" panose="020B0604020202020204" pitchFamily="34" charset="0"/>
              <a:buChar char="•"/>
            </a:pPr>
            <a:r>
              <a:rPr lang="en-US" sz="2400" dirty="0">
                <a:solidFill>
                  <a:schemeClr val="bg1">
                    <a:lumMod val="50000"/>
                  </a:schemeClr>
                </a:solidFill>
              </a:rPr>
              <a:t>Shortest Remaining Time Next (SRTN)</a:t>
            </a:r>
          </a:p>
          <a:p>
            <a:pPr marL="1200150" lvl="2" indent="-285750">
              <a:buFont typeface="Arial" panose="020B0604020202020204" pitchFamily="34" charset="0"/>
              <a:buChar char="•"/>
            </a:pPr>
            <a:r>
              <a:rPr lang="en-US" sz="2400" dirty="0">
                <a:solidFill>
                  <a:schemeClr val="bg1">
                    <a:lumMod val="50000"/>
                  </a:schemeClr>
                </a:solidFill>
              </a:rPr>
              <a:t>Round Robin (RR)</a:t>
            </a:r>
          </a:p>
          <a:p>
            <a:pPr marL="1200150" lvl="2" indent="-285750">
              <a:buFont typeface="Arial" panose="020B0604020202020204" pitchFamily="34" charset="0"/>
              <a:buChar char="•"/>
            </a:pPr>
            <a:r>
              <a:rPr lang="en-US" sz="2400" dirty="0">
                <a:solidFill>
                  <a:schemeClr val="bg1">
                    <a:lumMod val="50000"/>
                  </a:schemeClr>
                </a:solidFill>
              </a:rPr>
              <a:t>Priority</a:t>
            </a:r>
          </a:p>
          <a:p>
            <a:pPr marL="1657350" lvl="3" indent="-285750">
              <a:buFont typeface="Arial" panose="020B0604020202020204" pitchFamily="34" charset="0"/>
              <a:buChar char="•"/>
            </a:pPr>
            <a:r>
              <a:rPr lang="en-US" sz="2400" dirty="0">
                <a:solidFill>
                  <a:schemeClr val="bg1">
                    <a:lumMod val="50000"/>
                  </a:schemeClr>
                </a:solidFill>
              </a:rPr>
              <a:t>Non-Preemptive Priority</a:t>
            </a:r>
          </a:p>
          <a:p>
            <a:pPr marL="1657350" lvl="3" indent="-285750">
              <a:buFont typeface="Arial" panose="020B0604020202020204" pitchFamily="34" charset="0"/>
              <a:buChar char="•"/>
            </a:pPr>
            <a:r>
              <a:rPr lang="en-US" sz="2400" dirty="0">
                <a:solidFill>
                  <a:schemeClr val="bg1">
                    <a:lumMod val="50000"/>
                  </a:schemeClr>
                </a:solidFill>
              </a:rPr>
              <a:t>Preemptive Priority</a:t>
            </a:r>
          </a:p>
        </p:txBody>
      </p:sp>
    </p:spTree>
    <p:extLst>
      <p:ext uri="{BB962C8B-B14F-4D97-AF65-F5344CB8AC3E}">
        <p14:creationId xmlns:p14="http://schemas.microsoft.com/office/powerpoint/2010/main" val="89731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fade">
                                      <p:cBhvr>
                                        <p:cTn id="38" dur="500"/>
                                        <p:tgtEl>
                                          <p:spTgt spid="9">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animEffect transition="in" filter="fade">
                                      <p:cBhvr>
                                        <p:cTn id="41" dur="500"/>
                                        <p:tgtEl>
                                          <p:spTgt spid="9">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animEffect transition="in" filter="fade">
                                      <p:cBhvr>
                                        <p:cTn id="44" dur="500"/>
                                        <p:tgtEl>
                                          <p:spTgt spid="9">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fade">
                                      <p:cBhvr>
                                        <p:cTn id="47" dur="500"/>
                                        <p:tgtEl>
                                          <p:spTgt spid="9">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6" end="6"/>
                                            </p:txEl>
                                          </p:spTgt>
                                        </p:tgtEl>
                                        <p:attrNameLst>
                                          <p:attrName>style.visibility</p:attrName>
                                        </p:attrNameLst>
                                      </p:cBhvr>
                                      <p:to>
                                        <p:strVal val="visible"/>
                                      </p:to>
                                    </p:set>
                                    <p:animEffect transition="in" filter="fade">
                                      <p:cBhvr>
                                        <p:cTn id="50" dur="500"/>
                                        <p:tgtEl>
                                          <p:spTgt spid="9">
                                            <p:txEl>
                                              <p:pRg st="6" end="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9">
                                            <p:txEl>
                                              <p:pRg st="7" end="7"/>
                                            </p:txEl>
                                          </p:spTgt>
                                        </p:tgtEl>
                                        <p:attrNameLst>
                                          <p:attrName>style.visibility</p:attrName>
                                        </p:attrNameLst>
                                      </p:cBhvr>
                                      <p:to>
                                        <p:strVal val="visible"/>
                                      </p:to>
                                    </p:set>
                                    <p:animEffect transition="in" filter="fade">
                                      <p:cBhvr>
                                        <p:cTn id="53" dur="500"/>
                                        <p:tgtEl>
                                          <p:spTgt spid="9">
                                            <p:txEl>
                                              <p:pRg st="7" end="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9">
                                            <p:txEl>
                                              <p:pRg st="8" end="8"/>
                                            </p:txEl>
                                          </p:spTgt>
                                        </p:tgtEl>
                                        <p:attrNameLst>
                                          <p:attrName>style.visibility</p:attrName>
                                        </p:attrNameLst>
                                      </p:cBhvr>
                                      <p:to>
                                        <p:strVal val="visible"/>
                                      </p:to>
                                    </p:set>
                                    <p:animEffect transition="in" filter="fade">
                                      <p:cBhvr>
                                        <p:cTn id="56" dur="500"/>
                                        <p:tgtEl>
                                          <p:spTgt spid="9">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9" end="9"/>
                                            </p:txEl>
                                          </p:spTgt>
                                        </p:tgtEl>
                                        <p:attrNameLst>
                                          <p:attrName>style.visibility</p:attrName>
                                        </p:attrNameLst>
                                      </p:cBhvr>
                                      <p:to>
                                        <p:strVal val="visible"/>
                                      </p:to>
                                    </p:set>
                                    <p:animEffect transition="in" filter="fade">
                                      <p:cBhvr>
                                        <p:cTn id="59" dur="500"/>
                                        <p:tgtEl>
                                          <p:spTgt spid="9">
                                            <p:txEl>
                                              <p:pRg st="9" end="9"/>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9">
                                            <p:txEl>
                                              <p:pRg st="10" end="10"/>
                                            </p:txEl>
                                          </p:spTgt>
                                        </p:tgtEl>
                                        <p:attrNameLst>
                                          <p:attrName>style.visibility</p:attrName>
                                        </p:attrNameLst>
                                      </p:cBhvr>
                                      <p:to>
                                        <p:strVal val="visible"/>
                                      </p:to>
                                    </p:set>
                                    <p:animEffect transition="in" filter="fade">
                                      <p:cBhvr>
                                        <p:cTn id="62" dur="500"/>
                                        <p:tgtEl>
                                          <p:spTgt spid="9">
                                            <p:txEl>
                                              <p:pRg st="10" end="10"/>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9">
                                            <p:txEl>
                                              <p:pRg st="11" end="11"/>
                                            </p:txEl>
                                          </p:spTgt>
                                        </p:tgtEl>
                                        <p:attrNameLst>
                                          <p:attrName>style.visibility</p:attrName>
                                        </p:attrNameLst>
                                      </p:cBhvr>
                                      <p:to>
                                        <p:strVal val="visible"/>
                                      </p:to>
                                    </p:set>
                                    <p:animEffect transition="in" filter="fade">
                                      <p:cBhvr>
                                        <p:cTn id="65"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What is process scheduling?</a:t>
            </a:r>
          </a:p>
        </p:txBody>
      </p:sp>
      <p:sp>
        <p:nvSpPr>
          <p:cNvPr id="5" name="Text Placeholder 4"/>
          <p:cNvSpPr>
            <a:spLocks noGrp="1"/>
          </p:cNvSpPr>
          <p:nvPr>
            <p:ph type="body" idx="1"/>
          </p:nvPr>
        </p:nvSpPr>
        <p:spPr/>
        <p:txBody>
          <a:bodyPr/>
          <a:lstStyle/>
          <a:p>
            <a:r>
              <a:rPr lang="en-US" dirty="0"/>
              <a:t>Section - 1</a:t>
            </a:r>
          </a:p>
          <a:p>
            <a:endParaRPr lang="en-US" dirty="0"/>
          </a:p>
        </p:txBody>
      </p:sp>
    </p:spTree>
    <p:extLst>
      <p:ext uri="{BB962C8B-B14F-4D97-AF65-F5344CB8AC3E}">
        <p14:creationId xmlns:p14="http://schemas.microsoft.com/office/powerpoint/2010/main" val="2031402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process scheduling?</a:t>
            </a:r>
          </a:p>
        </p:txBody>
      </p:sp>
      <p:sp>
        <p:nvSpPr>
          <p:cNvPr id="3" name="Content Placeholder 2"/>
          <p:cNvSpPr>
            <a:spLocks noGrp="1"/>
          </p:cNvSpPr>
          <p:nvPr>
            <p:ph idx="1"/>
          </p:nvPr>
        </p:nvSpPr>
        <p:spPr>
          <a:xfrm>
            <a:off x="131181" y="863444"/>
            <a:ext cx="7103338" cy="5590565"/>
          </a:xfrm>
        </p:spPr>
        <p:txBody>
          <a:bodyPr/>
          <a:lstStyle/>
          <a:p>
            <a:r>
              <a:rPr lang="en-US" dirty="0"/>
              <a:t>Process scheduling is the </a:t>
            </a:r>
            <a:r>
              <a:rPr lang="en-US" b="1" dirty="0">
                <a:solidFill>
                  <a:schemeClr val="accent6"/>
                </a:solidFill>
              </a:rPr>
              <a:t>activity of the process manager </a:t>
            </a:r>
            <a:r>
              <a:rPr lang="en-US" dirty="0"/>
              <a:t>that handles </a:t>
            </a:r>
            <a:r>
              <a:rPr lang="en-US" b="1" dirty="0">
                <a:solidFill>
                  <a:schemeClr val="accent6"/>
                </a:solidFill>
              </a:rPr>
              <a:t>suspension of running process from CPU and selection of another process </a:t>
            </a:r>
            <a:r>
              <a:rPr lang="en-US" dirty="0"/>
              <a:t>on the basis of a particular strategy.</a:t>
            </a:r>
          </a:p>
          <a:p>
            <a:r>
              <a:rPr lang="en-US" dirty="0"/>
              <a:t>The </a:t>
            </a:r>
            <a:r>
              <a:rPr lang="en-US" b="1" dirty="0">
                <a:solidFill>
                  <a:schemeClr val="accent6"/>
                </a:solidFill>
              </a:rPr>
              <a:t>part of operating system </a:t>
            </a:r>
            <a:r>
              <a:rPr lang="en-US" dirty="0"/>
              <a:t>that </a:t>
            </a:r>
            <a:r>
              <a:rPr lang="en-US" b="1" dirty="0">
                <a:solidFill>
                  <a:schemeClr val="accent6"/>
                </a:solidFill>
              </a:rPr>
              <a:t>makes</a:t>
            </a:r>
            <a:r>
              <a:rPr lang="en-US" dirty="0"/>
              <a:t> the </a:t>
            </a:r>
            <a:r>
              <a:rPr lang="en-US" b="1" dirty="0">
                <a:solidFill>
                  <a:schemeClr val="accent6"/>
                </a:solidFill>
              </a:rPr>
              <a:t>choice</a:t>
            </a:r>
            <a:r>
              <a:rPr lang="en-US" dirty="0"/>
              <a:t> is called </a:t>
            </a:r>
            <a:r>
              <a:rPr lang="en-US" b="1" dirty="0">
                <a:solidFill>
                  <a:schemeClr val="accent6"/>
                </a:solidFill>
              </a:rPr>
              <a:t>scheduler</a:t>
            </a:r>
            <a:r>
              <a:rPr lang="en-US" dirty="0"/>
              <a:t>.</a:t>
            </a:r>
          </a:p>
          <a:p>
            <a:r>
              <a:rPr lang="en-US" dirty="0"/>
              <a:t>The </a:t>
            </a:r>
            <a:r>
              <a:rPr lang="en-US" b="1" dirty="0">
                <a:solidFill>
                  <a:schemeClr val="accent6"/>
                </a:solidFill>
              </a:rPr>
              <a:t>algorithm</a:t>
            </a:r>
            <a:r>
              <a:rPr lang="en-US" dirty="0"/>
              <a:t> </a:t>
            </a:r>
            <a:r>
              <a:rPr lang="en-US" b="1" dirty="0">
                <a:solidFill>
                  <a:schemeClr val="accent6"/>
                </a:solidFill>
              </a:rPr>
              <a:t>used</a:t>
            </a:r>
            <a:r>
              <a:rPr lang="en-US" dirty="0"/>
              <a:t> </a:t>
            </a:r>
            <a:r>
              <a:rPr lang="en-US" b="1" dirty="0">
                <a:solidFill>
                  <a:schemeClr val="accent6"/>
                </a:solidFill>
              </a:rPr>
              <a:t>by</a:t>
            </a:r>
            <a:r>
              <a:rPr lang="en-US" dirty="0"/>
              <a:t> this </a:t>
            </a:r>
            <a:r>
              <a:rPr lang="en-US" b="1" dirty="0">
                <a:solidFill>
                  <a:schemeClr val="accent6"/>
                </a:solidFill>
              </a:rPr>
              <a:t>scheduler</a:t>
            </a:r>
            <a:r>
              <a:rPr lang="en-US" dirty="0"/>
              <a:t> is called scheduling </a:t>
            </a:r>
            <a:r>
              <a:rPr lang="en-US" b="1" dirty="0">
                <a:solidFill>
                  <a:schemeClr val="accent6"/>
                </a:solidFill>
              </a:rPr>
              <a:t>algorithm</a:t>
            </a:r>
            <a:r>
              <a:rPr lang="en-US" dirty="0"/>
              <a:t>.</a:t>
            </a:r>
          </a:p>
          <a:p>
            <a:r>
              <a:rPr lang="en-US" dirty="0"/>
              <a:t>Process scheduling is an essential part of a multiprogramming operating systems.</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031"/>
          <a:stretch/>
        </p:blipFill>
        <p:spPr>
          <a:xfrm>
            <a:off x="7355541" y="1035425"/>
            <a:ext cx="4733365" cy="4305891"/>
          </a:xfrm>
          <a:prstGeom prst="rect">
            <a:avLst/>
          </a:prstGeom>
        </p:spPr>
      </p:pic>
    </p:spTree>
    <p:extLst>
      <p:ext uri="{BB962C8B-B14F-4D97-AF65-F5344CB8AC3E}">
        <p14:creationId xmlns:p14="http://schemas.microsoft.com/office/powerpoint/2010/main" val="238004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Objectives (goals) of scheduling</a:t>
            </a:r>
          </a:p>
        </p:txBody>
      </p:sp>
      <p:sp>
        <p:nvSpPr>
          <p:cNvPr id="5" name="Text Placeholder 4"/>
          <p:cNvSpPr>
            <a:spLocks noGrp="1"/>
          </p:cNvSpPr>
          <p:nvPr>
            <p:ph type="body" idx="1"/>
          </p:nvPr>
        </p:nvSpPr>
        <p:spPr/>
        <p:txBody>
          <a:bodyPr/>
          <a:lstStyle/>
          <a:p>
            <a:r>
              <a:rPr lang="en-US" dirty="0"/>
              <a:t>Section - 2</a:t>
            </a:r>
          </a:p>
          <a:p>
            <a:endParaRPr lang="en-US" dirty="0"/>
          </a:p>
        </p:txBody>
      </p:sp>
    </p:spTree>
    <p:extLst>
      <p:ext uri="{BB962C8B-B14F-4D97-AF65-F5344CB8AC3E}">
        <p14:creationId xmlns:p14="http://schemas.microsoft.com/office/powerpoint/2010/main" val="858209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Process?</a:t>
            </a:r>
          </a:p>
        </p:txBody>
      </p:sp>
      <p:sp>
        <p:nvSpPr>
          <p:cNvPr id="3" name="Content Placeholder 2"/>
          <p:cNvSpPr>
            <a:spLocks noGrp="1"/>
          </p:cNvSpPr>
          <p:nvPr>
            <p:ph idx="1"/>
          </p:nvPr>
        </p:nvSpPr>
        <p:spPr/>
        <p:txBody>
          <a:bodyPr/>
          <a:lstStyle/>
          <a:p>
            <a:r>
              <a:rPr lang="en-US" dirty="0"/>
              <a:t>Process is a </a:t>
            </a:r>
            <a:r>
              <a:rPr lang="en-US" b="1" dirty="0">
                <a:solidFill>
                  <a:schemeClr val="accent6"/>
                </a:solidFill>
              </a:rPr>
              <a:t>program under execution</a:t>
            </a:r>
            <a:r>
              <a:rPr lang="en-US" dirty="0"/>
              <a:t>.</a:t>
            </a:r>
          </a:p>
          <a:p>
            <a:r>
              <a:rPr lang="en-US" dirty="0"/>
              <a:t>Process is an </a:t>
            </a:r>
            <a:r>
              <a:rPr lang="en-US" b="1" dirty="0">
                <a:solidFill>
                  <a:schemeClr val="accent6"/>
                </a:solidFill>
              </a:rPr>
              <a:t>abstraction of a running program</a:t>
            </a:r>
            <a:r>
              <a:rPr lang="en-US" dirty="0"/>
              <a:t>.</a:t>
            </a:r>
          </a:p>
          <a:p>
            <a:r>
              <a:rPr lang="en-US" dirty="0"/>
              <a:t>Process is an </a:t>
            </a:r>
            <a:r>
              <a:rPr lang="en-US" b="1" dirty="0">
                <a:solidFill>
                  <a:schemeClr val="accent6"/>
                </a:solidFill>
              </a:rPr>
              <a:t>instance of an executing program</a:t>
            </a:r>
            <a:r>
              <a:rPr lang="en-US" dirty="0"/>
              <a:t>, including the current values of the program counter, registers &amp; variables.</a:t>
            </a:r>
          </a:p>
          <a:p>
            <a:r>
              <a:rPr lang="en-US" b="1" dirty="0">
                <a:solidFill>
                  <a:schemeClr val="accent6"/>
                </a:solidFill>
              </a:rPr>
              <a:t>Each process has its own virtual CPU</a:t>
            </a:r>
            <a:r>
              <a:rPr lang="en-US" dirty="0"/>
              <a:t>.</a:t>
            </a:r>
          </a:p>
        </p:txBody>
      </p:sp>
    </p:spTree>
    <p:extLst>
      <p:ext uri="{BB962C8B-B14F-4D97-AF65-F5344CB8AC3E}">
        <p14:creationId xmlns:p14="http://schemas.microsoft.com/office/powerpoint/2010/main" val="313479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(goals) of scheduling</a:t>
            </a:r>
          </a:p>
        </p:txBody>
      </p:sp>
      <p:sp>
        <p:nvSpPr>
          <p:cNvPr id="3" name="Content Placeholder 2"/>
          <p:cNvSpPr>
            <a:spLocks noGrp="1"/>
          </p:cNvSpPr>
          <p:nvPr>
            <p:ph idx="1"/>
          </p:nvPr>
        </p:nvSpPr>
        <p:spPr>
          <a:xfrm>
            <a:off x="131180" y="863444"/>
            <a:ext cx="11890491" cy="5590565"/>
          </a:xfrm>
        </p:spPr>
        <p:txBody>
          <a:bodyPr/>
          <a:lstStyle/>
          <a:p>
            <a:r>
              <a:rPr lang="en-US" b="1" dirty="0">
                <a:solidFill>
                  <a:schemeClr val="accent6"/>
                </a:solidFill>
              </a:rPr>
              <a:t>Fairness</a:t>
            </a:r>
            <a:r>
              <a:rPr lang="en-US" dirty="0"/>
              <a:t>: </a:t>
            </a:r>
            <a:r>
              <a:rPr lang="en-US" dirty="0">
                <a:solidFill>
                  <a:schemeClr val="accent6"/>
                </a:solidFill>
              </a:rPr>
              <a:t>giving each process a fair share of the CPU</a:t>
            </a:r>
            <a:r>
              <a:rPr lang="en-US" dirty="0"/>
              <a:t>.</a:t>
            </a:r>
          </a:p>
          <a:p>
            <a:r>
              <a:rPr lang="en-US" b="1" dirty="0">
                <a:solidFill>
                  <a:schemeClr val="accent6"/>
                </a:solidFill>
              </a:rPr>
              <a:t>Balance</a:t>
            </a:r>
            <a:r>
              <a:rPr lang="en-US" dirty="0"/>
              <a:t>: </a:t>
            </a:r>
            <a:r>
              <a:rPr lang="en-US" dirty="0">
                <a:solidFill>
                  <a:schemeClr val="accent6"/>
                </a:solidFill>
              </a:rPr>
              <a:t>keeping all the parts </a:t>
            </a:r>
            <a:r>
              <a:rPr lang="en-US" dirty="0"/>
              <a:t>of the system </a:t>
            </a:r>
            <a:r>
              <a:rPr lang="en-US" dirty="0">
                <a:solidFill>
                  <a:schemeClr val="accent6"/>
                </a:solidFill>
              </a:rPr>
              <a:t>busy</a:t>
            </a:r>
            <a:r>
              <a:rPr lang="en-US" dirty="0"/>
              <a:t> (</a:t>
            </a:r>
            <a:r>
              <a:rPr lang="en-US" dirty="0">
                <a:solidFill>
                  <a:schemeClr val="tx2"/>
                </a:solidFill>
              </a:rPr>
              <a:t>Maximize</a:t>
            </a:r>
            <a:r>
              <a:rPr lang="en-US" dirty="0"/>
              <a:t>).</a:t>
            </a:r>
          </a:p>
          <a:p>
            <a:r>
              <a:rPr lang="en-US" b="1" dirty="0">
                <a:solidFill>
                  <a:schemeClr val="accent6"/>
                </a:solidFill>
              </a:rPr>
              <a:t>Throughput</a:t>
            </a:r>
            <a:r>
              <a:rPr lang="en-US" dirty="0"/>
              <a:t>: </a:t>
            </a:r>
            <a:r>
              <a:rPr lang="en-US" dirty="0">
                <a:solidFill>
                  <a:schemeClr val="accent6"/>
                </a:solidFill>
              </a:rPr>
              <a:t>no of processes </a:t>
            </a:r>
            <a:r>
              <a:rPr lang="en-US" dirty="0"/>
              <a:t>that are </a:t>
            </a:r>
            <a:r>
              <a:rPr lang="en-US" dirty="0">
                <a:solidFill>
                  <a:schemeClr val="accent6"/>
                </a:solidFill>
              </a:rPr>
              <a:t>completed per time unit</a:t>
            </a:r>
            <a:r>
              <a:rPr lang="en-US" dirty="0"/>
              <a:t> (</a:t>
            </a:r>
            <a:r>
              <a:rPr lang="en-US" dirty="0">
                <a:solidFill>
                  <a:schemeClr val="tx2"/>
                </a:solidFill>
              </a:rPr>
              <a:t>Maximize</a:t>
            </a:r>
            <a:r>
              <a:rPr lang="en-US" dirty="0"/>
              <a:t>).</a:t>
            </a:r>
          </a:p>
          <a:p>
            <a:r>
              <a:rPr lang="en-US" b="1" dirty="0">
                <a:solidFill>
                  <a:schemeClr val="accent6"/>
                </a:solidFill>
              </a:rPr>
              <a:t>Turnaround</a:t>
            </a:r>
            <a:r>
              <a:rPr lang="en-US" dirty="0"/>
              <a:t> </a:t>
            </a:r>
            <a:r>
              <a:rPr lang="en-US" b="1" dirty="0">
                <a:solidFill>
                  <a:schemeClr val="accent6"/>
                </a:solidFill>
              </a:rPr>
              <a:t>time</a:t>
            </a:r>
            <a:r>
              <a:rPr lang="en-US" dirty="0"/>
              <a:t>: </a:t>
            </a:r>
            <a:r>
              <a:rPr lang="en-US" dirty="0">
                <a:solidFill>
                  <a:schemeClr val="accent6"/>
                </a:solidFill>
              </a:rPr>
              <a:t>time to execute a process </a:t>
            </a:r>
            <a:r>
              <a:rPr lang="en-US" dirty="0"/>
              <a:t>from submission to completion (</a:t>
            </a:r>
            <a:r>
              <a:rPr lang="en-US" dirty="0">
                <a:solidFill>
                  <a:schemeClr val="tx2"/>
                </a:solidFill>
              </a:rPr>
              <a:t>Minimize</a:t>
            </a:r>
            <a:r>
              <a:rPr lang="en-US" dirty="0"/>
              <a:t>).</a:t>
            </a:r>
          </a:p>
          <a:p>
            <a:pPr lvl="1"/>
            <a:r>
              <a:rPr lang="en-US" b="1" dirty="0">
                <a:solidFill>
                  <a:schemeClr val="accent6"/>
                </a:solidFill>
              </a:rPr>
              <a:t>Turnaround</a:t>
            </a:r>
            <a:r>
              <a:rPr lang="en-US" dirty="0"/>
              <a:t> </a:t>
            </a:r>
            <a:r>
              <a:rPr lang="en-US" b="1" dirty="0">
                <a:solidFill>
                  <a:schemeClr val="accent6"/>
                </a:solidFill>
              </a:rPr>
              <a:t>time</a:t>
            </a:r>
            <a:r>
              <a:rPr lang="en-US" dirty="0"/>
              <a:t> = Process finish time – Process arrival time</a:t>
            </a:r>
          </a:p>
          <a:p>
            <a:r>
              <a:rPr lang="en-US" b="1" dirty="0">
                <a:solidFill>
                  <a:schemeClr val="accent6"/>
                </a:solidFill>
              </a:rPr>
              <a:t>CPU</a:t>
            </a:r>
            <a:r>
              <a:rPr lang="en-US" dirty="0"/>
              <a:t> </a:t>
            </a:r>
            <a:r>
              <a:rPr lang="en-US" b="1" dirty="0">
                <a:solidFill>
                  <a:schemeClr val="accent6"/>
                </a:solidFill>
              </a:rPr>
              <a:t>utilization</a:t>
            </a:r>
            <a:r>
              <a:rPr lang="en-US" dirty="0"/>
              <a:t>: </a:t>
            </a:r>
            <a:r>
              <a:rPr lang="en-US" dirty="0">
                <a:solidFill>
                  <a:schemeClr val="accent6"/>
                </a:solidFill>
              </a:rPr>
              <a:t>percent of time </a:t>
            </a:r>
            <a:r>
              <a:rPr lang="en-US" dirty="0"/>
              <a:t>that the </a:t>
            </a:r>
            <a:r>
              <a:rPr lang="en-US" dirty="0">
                <a:solidFill>
                  <a:schemeClr val="accent6"/>
                </a:solidFill>
              </a:rPr>
              <a:t>CPU is busy </a:t>
            </a:r>
            <a:r>
              <a:rPr lang="en-US" dirty="0"/>
              <a:t>in executing a process.</a:t>
            </a:r>
          </a:p>
          <a:p>
            <a:pPr lvl="1"/>
            <a:r>
              <a:rPr lang="en-US" dirty="0"/>
              <a:t>keep CPU as busy as possible (</a:t>
            </a:r>
            <a:r>
              <a:rPr lang="en-US" dirty="0">
                <a:solidFill>
                  <a:schemeClr val="tx2"/>
                </a:solidFill>
              </a:rPr>
              <a:t>Maximized</a:t>
            </a:r>
            <a:r>
              <a:rPr lang="en-US" dirty="0"/>
              <a:t>).</a:t>
            </a:r>
          </a:p>
          <a:p>
            <a:r>
              <a:rPr lang="en-US" b="1" dirty="0">
                <a:solidFill>
                  <a:schemeClr val="accent6"/>
                </a:solidFill>
              </a:rPr>
              <a:t>Response</a:t>
            </a:r>
            <a:r>
              <a:rPr lang="en-US" dirty="0"/>
              <a:t> </a:t>
            </a:r>
            <a:r>
              <a:rPr lang="en-US" b="1" dirty="0">
                <a:solidFill>
                  <a:schemeClr val="accent6"/>
                </a:solidFill>
              </a:rPr>
              <a:t>time</a:t>
            </a:r>
            <a:r>
              <a:rPr lang="en-US" dirty="0"/>
              <a:t>: </a:t>
            </a:r>
            <a:r>
              <a:rPr lang="en-US" dirty="0">
                <a:solidFill>
                  <a:schemeClr val="accent6"/>
                </a:solidFill>
              </a:rPr>
              <a:t>time between issuing a command and getting the result </a:t>
            </a:r>
            <a:r>
              <a:rPr lang="en-US" dirty="0"/>
              <a:t>(</a:t>
            </a:r>
            <a:r>
              <a:rPr lang="en-US" dirty="0">
                <a:solidFill>
                  <a:schemeClr val="tx2"/>
                </a:solidFill>
              </a:rPr>
              <a:t>Minimized</a:t>
            </a:r>
            <a:r>
              <a:rPr lang="en-US" dirty="0"/>
              <a:t>).</a:t>
            </a:r>
          </a:p>
          <a:p>
            <a:r>
              <a:rPr lang="en-US" b="1" dirty="0">
                <a:solidFill>
                  <a:schemeClr val="accent6"/>
                </a:solidFill>
              </a:rPr>
              <a:t>Waiting</a:t>
            </a:r>
            <a:r>
              <a:rPr lang="en-US" dirty="0"/>
              <a:t> </a:t>
            </a:r>
            <a:r>
              <a:rPr lang="en-US" b="1" dirty="0">
                <a:solidFill>
                  <a:schemeClr val="accent6"/>
                </a:solidFill>
              </a:rPr>
              <a:t>time</a:t>
            </a:r>
            <a:r>
              <a:rPr lang="en-US" dirty="0"/>
              <a:t>: </a:t>
            </a:r>
            <a:r>
              <a:rPr lang="en-US" dirty="0">
                <a:solidFill>
                  <a:schemeClr val="accent6"/>
                </a:solidFill>
              </a:rPr>
              <a:t>amount of time a process has been waiting </a:t>
            </a:r>
            <a:r>
              <a:rPr lang="en-US" dirty="0"/>
              <a:t>in the ready queue (</a:t>
            </a:r>
            <a:r>
              <a:rPr lang="en-US" dirty="0">
                <a:solidFill>
                  <a:schemeClr val="tx2"/>
                </a:solidFill>
              </a:rPr>
              <a:t>Minimize</a:t>
            </a:r>
            <a:r>
              <a:rPr lang="en-US" dirty="0"/>
              <a:t>).</a:t>
            </a:r>
          </a:p>
          <a:p>
            <a:pPr lvl="1"/>
            <a:r>
              <a:rPr lang="en-US" b="1" dirty="0">
                <a:solidFill>
                  <a:schemeClr val="accent6"/>
                </a:solidFill>
              </a:rPr>
              <a:t>Waiting time </a:t>
            </a:r>
            <a:r>
              <a:rPr lang="en-US" dirty="0"/>
              <a:t>= Turnaround time – Actual execution time</a:t>
            </a:r>
          </a:p>
        </p:txBody>
      </p:sp>
    </p:spTree>
    <p:extLst>
      <p:ext uri="{BB962C8B-B14F-4D97-AF65-F5344CB8AC3E}">
        <p14:creationId xmlns:p14="http://schemas.microsoft.com/office/powerpoint/2010/main" val="310615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Types of schedulers</a:t>
            </a:r>
          </a:p>
        </p:txBody>
      </p:sp>
      <p:sp>
        <p:nvSpPr>
          <p:cNvPr id="5" name="Text Placeholder 4"/>
          <p:cNvSpPr>
            <a:spLocks noGrp="1"/>
          </p:cNvSpPr>
          <p:nvPr>
            <p:ph type="body" idx="1"/>
          </p:nvPr>
        </p:nvSpPr>
        <p:spPr/>
        <p:txBody>
          <a:bodyPr/>
          <a:lstStyle/>
          <a:p>
            <a:r>
              <a:rPr lang="en-US" dirty="0"/>
              <a:t>Section - 3</a:t>
            </a:r>
          </a:p>
          <a:p>
            <a:endParaRPr lang="en-US" dirty="0"/>
          </a:p>
        </p:txBody>
      </p:sp>
    </p:spTree>
    <p:extLst>
      <p:ext uri="{BB962C8B-B14F-4D97-AF65-F5344CB8AC3E}">
        <p14:creationId xmlns:p14="http://schemas.microsoft.com/office/powerpoint/2010/main" val="3048468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schedulers</a:t>
            </a:r>
          </a:p>
        </p:txBody>
      </p:sp>
      <p:sp>
        <p:nvSpPr>
          <p:cNvPr id="2" name="Content Placeholder 1"/>
          <p:cNvSpPr>
            <a:spLocks noGrp="1"/>
          </p:cNvSpPr>
          <p:nvPr>
            <p:ph idx="1"/>
          </p:nvPr>
        </p:nvSpPr>
        <p:spPr/>
        <p:txBody>
          <a:bodyPr/>
          <a:lstStyle/>
          <a:p>
            <a:pPr marL="0" indent="0">
              <a:buNone/>
            </a:pPr>
            <a:endParaRPr lang="en-US" dirty="0"/>
          </a:p>
        </p:txBody>
      </p:sp>
      <p:pic>
        <p:nvPicPr>
          <p:cNvPr id="58"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1048" y="2527611"/>
            <a:ext cx="1156465" cy="84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Group 58"/>
          <p:cNvGrpSpPr>
            <a:grpSpLocks/>
          </p:cNvGrpSpPr>
          <p:nvPr/>
        </p:nvGrpSpPr>
        <p:grpSpPr bwMode="auto">
          <a:xfrm>
            <a:off x="4133289" y="4715190"/>
            <a:ext cx="1766888" cy="514350"/>
            <a:chOff x="1488" y="3024"/>
            <a:chExt cx="1484" cy="432"/>
          </a:xfrm>
        </p:grpSpPr>
        <p:sp>
          <p:nvSpPr>
            <p:cNvPr id="60" name="Line 5"/>
            <p:cNvSpPr>
              <a:spLocks noChangeShapeType="1"/>
            </p:cNvSpPr>
            <p:nvPr/>
          </p:nvSpPr>
          <p:spPr bwMode="auto">
            <a:xfrm>
              <a:off x="1493" y="3024"/>
              <a:ext cx="147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1" name="Line 6"/>
            <p:cNvSpPr>
              <a:spLocks noChangeShapeType="1"/>
            </p:cNvSpPr>
            <p:nvPr/>
          </p:nvSpPr>
          <p:spPr bwMode="auto">
            <a:xfrm>
              <a:off x="1488"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2" name="Line 7"/>
            <p:cNvSpPr>
              <a:spLocks noChangeShapeType="1"/>
            </p:cNvSpPr>
            <p:nvPr/>
          </p:nvSpPr>
          <p:spPr bwMode="auto">
            <a:xfrm>
              <a:off x="1493" y="3456"/>
              <a:ext cx="147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3" name="Line 8"/>
            <p:cNvSpPr>
              <a:spLocks noChangeShapeType="1"/>
            </p:cNvSpPr>
            <p:nvPr/>
          </p:nvSpPr>
          <p:spPr bwMode="auto">
            <a:xfrm>
              <a:off x="1680"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4" name="Line 9"/>
            <p:cNvSpPr>
              <a:spLocks noChangeShapeType="1"/>
            </p:cNvSpPr>
            <p:nvPr/>
          </p:nvSpPr>
          <p:spPr bwMode="auto">
            <a:xfrm>
              <a:off x="1872"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5" name="Line 10"/>
            <p:cNvSpPr>
              <a:spLocks noChangeShapeType="1"/>
            </p:cNvSpPr>
            <p:nvPr/>
          </p:nvSpPr>
          <p:spPr bwMode="auto">
            <a:xfrm>
              <a:off x="2064"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6" name="Line 11"/>
            <p:cNvSpPr>
              <a:spLocks noChangeShapeType="1"/>
            </p:cNvSpPr>
            <p:nvPr/>
          </p:nvSpPr>
          <p:spPr bwMode="auto">
            <a:xfrm>
              <a:off x="2256"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7" name="Line 12"/>
            <p:cNvSpPr>
              <a:spLocks noChangeShapeType="1"/>
            </p:cNvSpPr>
            <p:nvPr/>
          </p:nvSpPr>
          <p:spPr bwMode="auto">
            <a:xfrm>
              <a:off x="2448"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8" name="Line 13"/>
            <p:cNvSpPr>
              <a:spLocks noChangeShapeType="1"/>
            </p:cNvSpPr>
            <p:nvPr/>
          </p:nvSpPr>
          <p:spPr bwMode="auto">
            <a:xfrm>
              <a:off x="2640"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69" name="Group 68"/>
          <p:cNvGrpSpPr>
            <a:grpSpLocks/>
          </p:cNvGrpSpPr>
          <p:nvPr/>
        </p:nvGrpSpPr>
        <p:grpSpPr bwMode="auto">
          <a:xfrm>
            <a:off x="4129718" y="2689701"/>
            <a:ext cx="1779984" cy="522684"/>
            <a:chOff x="1485" y="1341"/>
            <a:chExt cx="1495" cy="439"/>
          </a:xfrm>
        </p:grpSpPr>
        <p:sp>
          <p:nvSpPr>
            <p:cNvPr id="70" name="Line 15"/>
            <p:cNvSpPr>
              <a:spLocks noChangeShapeType="1"/>
            </p:cNvSpPr>
            <p:nvPr/>
          </p:nvSpPr>
          <p:spPr bwMode="auto">
            <a:xfrm flipH="1">
              <a:off x="1485" y="1776"/>
              <a:ext cx="14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1" name="Line 16"/>
            <p:cNvSpPr>
              <a:spLocks noChangeShapeType="1"/>
            </p:cNvSpPr>
            <p:nvPr/>
          </p:nvSpPr>
          <p:spPr bwMode="auto">
            <a:xfrm flipV="1">
              <a:off x="2976"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2" name="Line 17"/>
            <p:cNvSpPr>
              <a:spLocks noChangeShapeType="1"/>
            </p:cNvSpPr>
            <p:nvPr/>
          </p:nvSpPr>
          <p:spPr bwMode="auto">
            <a:xfrm flipH="1">
              <a:off x="1485" y="1344"/>
              <a:ext cx="14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3" name="Line 18"/>
            <p:cNvSpPr>
              <a:spLocks noChangeShapeType="1"/>
            </p:cNvSpPr>
            <p:nvPr/>
          </p:nvSpPr>
          <p:spPr bwMode="auto">
            <a:xfrm flipV="1">
              <a:off x="2784"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4" name="Line 19"/>
            <p:cNvSpPr>
              <a:spLocks noChangeShapeType="1"/>
            </p:cNvSpPr>
            <p:nvPr/>
          </p:nvSpPr>
          <p:spPr bwMode="auto">
            <a:xfrm flipV="1">
              <a:off x="2592"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5" name="Line 20"/>
            <p:cNvSpPr>
              <a:spLocks noChangeShapeType="1"/>
            </p:cNvSpPr>
            <p:nvPr/>
          </p:nvSpPr>
          <p:spPr bwMode="auto">
            <a:xfrm flipV="1">
              <a:off x="2400"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6" name="Line 21"/>
            <p:cNvSpPr>
              <a:spLocks noChangeShapeType="1"/>
            </p:cNvSpPr>
            <p:nvPr/>
          </p:nvSpPr>
          <p:spPr bwMode="auto">
            <a:xfrm flipV="1">
              <a:off x="2208"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7" name="Line 22"/>
            <p:cNvSpPr>
              <a:spLocks noChangeShapeType="1"/>
            </p:cNvSpPr>
            <p:nvPr/>
          </p:nvSpPr>
          <p:spPr bwMode="auto">
            <a:xfrm flipV="1">
              <a:off x="2016"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8" name="Line 23"/>
            <p:cNvSpPr>
              <a:spLocks noChangeShapeType="1"/>
            </p:cNvSpPr>
            <p:nvPr/>
          </p:nvSpPr>
          <p:spPr bwMode="auto">
            <a:xfrm flipV="1">
              <a:off x="1824"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sp>
        <p:nvSpPr>
          <p:cNvPr id="79" name="Line 25"/>
          <p:cNvSpPr>
            <a:spLocks noChangeShapeType="1"/>
          </p:cNvSpPr>
          <p:nvPr/>
        </p:nvSpPr>
        <p:spPr bwMode="auto">
          <a:xfrm>
            <a:off x="5910893" y="2951043"/>
            <a:ext cx="124658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0" name="Line 26"/>
          <p:cNvSpPr>
            <a:spLocks noChangeShapeType="1"/>
          </p:cNvSpPr>
          <p:nvPr/>
        </p:nvSpPr>
        <p:spPr bwMode="auto">
          <a:xfrm>
            <a:off x="8267140" y="2951043"/>
            <a:ext cx="73223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1" name="Line 27"/>
          <p:cNvSpPr>
            <a:spLocks noChangeShapeType="1"/>
          </p:cNvSpPr>
          <p:nvPr/>
        </p:nvSpPr>
        <p:spPr bwMode="auto">
          <a:xfrm flipH="1">
            <a:off x="3329618" y="5000940"/>
            <a:ext cx="80843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2" name="Line 28"/>
          <p:cNvSpPr>
            <a:spLocks noChangeShapeType="1"/>
          </p:cNvSpPr>
          <p:nvPr/>
        </p:nvSpPr>
        <p:spPr bwMode="auto">
          <a:xfrm flipV="1">
            <a:off x="3333189" y="2997119"/>
            <a:ext cx="0" cy="2008584"/>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3" name="Line 29"/>
          <p:cNvSpPr>
            <a:spLocks noChangeShapeType="1"/>
          </p:cNvSpPr>
          <p:nvPr/>
        </p:nvSpPr>
        <p:spPr bwMode="auto">
          <a:xfrm flipV="1">
            <a:off x="8265599" y="3114990"/>
            <a:ext cx="377778" cy="1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4" name="Line 30"/>
          <p:cNvSpPr>
            <a:spLocks noChangeShapeType="1"/>
          </p:cNvSpPr>
          <p:nvPr/>
        </p:nvSpPr>
        <p:spPr bwMode="auto">
          <a:xfrm>
            <a:off x="8648139" y="3120944"/>
            <a:ext cx="0" cy="187523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5" name="Line 31"/>
          <p:cNvSpPr>
            <a:spLocks noChangeShapeType="1"/>
          </p:cNvSpPr>
          <p:nvPr/>
        </p:nvSpPr>
        <p:spPr bwMode="auto">
          <a:xfrm flipH="1">
            <a:off x="5909702" y="5000940"/>
            <a:ext cx="2743200" cy="205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6" name="Line 32"/>
          <p:cNvSpPr>
            <a:spLocks noChangeShapeType="1"/>
          </p:cNvSpPr>
          <p:nvPr/>
        </p:nvSpPr>
        <p:spPr bwMode="auto">
          <a:xfrm flipH="1">
            <a:off x="3329618" y="4086540"/>
            <a:ext cx="532328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7" name="Rectangle 86"/>
          <p:cNvSpPr>
            <a:spLocks noChangeArrowheads="1"/>
          </p:cNvSpPr>
          <p:nvPr/>
        </p:nvSpPr>
        <p:spPr bwMode="auto">
          <a:xfrm>
            <a:off x="2693824" y="2641122"/>
            <a:ext cx="738184"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Admit</a:t>
            </a:r>
          </a:p>
        </p:txBody>
      </p:sp>
      <p:sp>
        <p:nvSpPr>
          <p:cNvPr id="88" name="Rectangle 87"/>
          <p:cNvSpPr>
            <a:spLocks noChangeArrowheads="1"/>
          </p:cNvSpPr>
          <p:nvPr/>
        </p:nvSpPr>
        <p:spPr bwMode="auto">
          <a:xfrm>
            <a:off x="4294024" y="2341888"/>
            <a:ext cx="1451520"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Ready Queue</a:t>
            </a:r>
          </a:p>
        </p:txBody>
      </p:sp>
      <p:sp>
        <p:nvSpPr>
          <p:cNvPr id="89" name="Rectangle 88"/>
          <p:cNvSpPr>
            <a:spLocks noChangeArrowheads="1"/>
          </p:cNvSpPr>
          <p:nvPr/>
        </p:nvSpPr>
        <p:spPr bwMode="auto">
          <a:xfrm>
            <a:off x="5985070" y="2570717"/>
            <a:ext cx="1026725"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Dispatch</a:t>
            </a:r>
          </a:p>
        </p:txBody>
      </p:sp>
      <p:sp>
        <p:nvSpPr>
          <p:cNvPr id="90" name="Rectangle 89"/>
          <p:cNvSpPr>
            <a:spLocks noChangeArrowheads="1"/>
          </p:cNvSpPr>
          <p:nvPr/>
        </p:nvSpPr>
        <p:spPr bwMode="auto">
          <a:xfrm>
            <a:off x="5646574" y="3721880"/>
            <a:ext cx="1033137"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Time-out</a:t>
            </a:r>
          </a:p>
        </p:txBody>
      </p:sp>
      <p:sp>
        <p:nvSpPr>
          <p:cNvPr id="91" name="Rectangle 90"/>
          <p:cNvSpPr>
            <a:spLocks noChangeArrowheads="1"/>
          </p:cNvSpPr>
          <p:nvPr/>
        </p:nvSpPr>
        <p:spPr bwMode="auto">
          <a:xfrm>
            <a:off x="6580024" y="4627888"/>
            <a:ext cx="1209467"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Event</a:t>
            </a:r>
            <a:r>
              <a:rPr lang="en-US" altLang="en-US" sz="2000" dirty="0"/>
              <a:t> </a:t>
            </a:r>
            <a:r>
              <a:rPr lang="en-US" altLang="en-US" sz="2000" dirty="0">
                <a:latin typeface="+mj-lt"/>
              </a:rPr>
              <a:t>Wait</a:t>
            </a:r>
          </a:p>
        </p:txBody>
      </p:sp>
      <p:sp>
        <p:nvSpPr>
          <p:cNvPr id="92" name="Rectangle 91"/>
          <p:cNvSpPr>
            <a:spLocks noChangeArrowheads="1"/>
          </p:cNvSpPr>
          <p:nvPr/>
        </p:nvSpPr>
        <p:spPr bwMode="auto">
          <a:xfrm>
            <a:off x="8304048" y="2570717"/>
            <a:ext cx="510558"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Exit</a:t>
            </a:r>
          </a:p>
        </p:txBody>
      </p:sp>
      <p:sp>
        <p:nvSpPr>
          <p:cNvPr id="93" name="Rectangle 92"/>
          <p:cNvSpPr>
            <a:spLocks noChangeArrowheads="1"/>
          </p:cNvSpPr>
          <p:nvPr/>
        </p:nvSpPr>
        <p:spPr bwMode="auto">
          <a:xfrm>
            <a:off x="7170574" y="2763491"/>
            <a:ext cx="1166185"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Processor</a:t>
            </a:r>
          </a:p>
        </p:txBody>
      </p:sp>
      <p:sp>
        <p:nvSpPr>
          <p:cNvPr id="94" name="Rectangle 93"/>
          <p:cNvSpPr>
            <a:spLocks noChangeArrowheads="1"/>
          </p:cNvSpPr>
          <p:nvPr/>
        </p:nvSpPr>
        <p:spPr bwMode="auto">
          <a:xfrm>
            <a:off x="4122574" y="5231592"/>
            <a:ext cx="1650292"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Blocked</a:t>
            </a:r>
            <a:r>
              <a:rPr lang="en-US" altLang="en-US" sz="2000" dirty="0"/>
              <a:t> </a:t>
            </a:r>
            <a:r>
              <a:rPr lang="en-US" altLang="en-US" sz="2000" dirty="0">
                <a:latin typeface="+mj-lt"/>
              </a:rPr>
              <a:t>Queue</a:t>
            </a:r>
          </a:p>
        </p:txBody>
      </p:sp>
      <p:sp>
        <p:nvSpPr>
          <p:cNvPr id="95" name="Rectangle 94"/>
          <p:cNvSpPr>
            <a:spLocks noChangeArrowheads="1"/>
          </p:cNvSpPr>
          <p:nvPr/>
        </p:nvSpPr>
        <p:spPr bwMode="auto">
          <a:xfrm>
            <a:off x="2893858" y="5027134"/>
            <a:ext cx="863218"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Event</a:t>
            </a:r>
          </a:p>
          <a:p>
            <a:r>
              <a:rPr lang="en-US" altLang="en-US" sz="2000" dirty="0">
                <a:latin typeface="+mj-lt"/>
              </a:rPr>
              <a:t>Occurs</a:t>
            </a:r>
          </a:p>
        </p:txBody>
      </p:sp>
      <p:sp>
        <p:nvSpPr>
          <p:cNvPr id="96" name="Line 24"/>
          <p:cNvSpPr>
            <a:spLocks noChangeShapeType="1"/>
          </p:cNvSpPr>
          <p:nvPr/>
        </p:nvSpPr>
        <p:spPr bwMode="auto">
          <a:xfrm>
            <a:off x="2682129" y="2948661"/>
            <a:ext cx="1579136" cy="476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98" name="Rectangle 97"/>
          <p:cNvSpPr>
            <a:spLocks noChangeArrowheads="1"/>
          </p:cNvSpPr>
          <p:nvPr/>
        </p:nvSpPr>
        <p:spPr bwMode="auto">
          <a:xfrm>
            <a:off x="2755529" y="1866831"/>
            <a:ext cx="1275126"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2000" b="1" dirty="0">
                <a:solidFill>
                  <a:schemeClr val="accent6"/>
                </a:solidFill>
                <a:latin typeface="+mj-lt"/>
              </a:rPr>
              <a:t>Long Term</a:t>
            </a:r>
          </a:p>
          <a:p>
            <a:pPr algn="ctr"/>
            <a:r>
              <a:rPr lang="en-US" altLang="en-US" sz="2000" b="1" dirty="0">
                <a:solidFill>
                  <a:schemeClr val="accent6"/>
                </a:solidFill>
                <a:latin typeface="+mj-lt"/>
              </a:rPr>
              <a:t>Scheduler</a:t>
            </a:r>
          </a:p>
        </p:txBody>
      </p:sp>
      <p:sp>
        <p:nvSpPr>
          <p:cNvPr id="99" name="Rectangle 98"/>
          <p:cNvSpPr>
            <a:spLocks noChangeArrowheads="1"/>
          </p:cNvSpPr>
          <p:nvPr/>
        </p:nvSpPr>
        <p:spPr bwMode="auto">
          <a:xfrm>
            <a:off x="5909702" y="1866831"/>
            <a:ext cx="1287950"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2000" b="1" dirty="0">
                <a:solidFill>
                  <a:schemeClr val="accent6"/>
                </a:solidFill>
                <a:latin typeface="+mj-lt"/>
              </a:rPr>
              <a:t>Short Term</a:t>
            </a:r>
          </a:p>
          <a:p>
            <a:pPr algn="ctr"/>
            <a:r>
              <a:rPr lang="en-US" altLang="en-US" sz="2000" b="1" dirty="0">
                <a:solidFill>
                  <a:schemeClr val="accent6"/>
                </a:solidFill>
                <a:latin typeface="+mj-lt"/>
              </a:rPr>
              <a:t>Scheduler</a:t>
            </a:r>
          </a:p>
        </p:txBody>
      </p:sp>
      <p:sp>
        <p:nvSpPr>
          <p:cNvPr id="100" name="Rectangle 99"/>
          <p:cNvSpPr>
            <a:spLocks noChangeArrowheads="1"/>
          </p:cNvSpPr>
          <p:nvPr/>
        </p:nvSpPr>
        <p:spPr bwMode="auto">
          <a:xfrm>
            <a:off x="1739503" y="3755544"/>
            <a:ext cx="1600536"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2000" b="1" dirty="0">
                <a:solidFill>
                  <a:schemeClr val="accent6"/>
                </a:solidFill>
                <a:latin typeface="+mj-lt"/>
              </a:rPr>
              <a:t>Medium Term</a:t>
            </a:r>
          </a:p>
          <a:p>
            <a:pPr algn="ctr"/>
            <a:r>
              <a:rPr lang="en-US" altLang="en-US" sz="2000" b="1" dirty="0">
                <a:solidFill>
                  <a:schemeClr val="accent6"/>
                </a:solidFill>
                <a:latin typeface="+mj-lt"/>
              </a:rPr>
              <a:t>Scheduler</a:t>
            </a:r>
          </a:p>
        </p:txBody>
      </p:sp>
    </p:spTree>
    <p:extLst>
      <p:ext uri="{BB962C8B-B14F-4D97-AF65-F5344CB8AC3E}">
        <p14:creationId xmlns:p14="http://schemas.microsoft.com/office/powerpoint/2010/main" val="189110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schedulers</a:t>
            </a:r>
          </a:p>
        </p:txBody>
      </p:sp>
      <p:sp>
        <p:nvSpPr>
          <p:cNvPr id="5" name="Content Placeholder 4"/>
          <p:cNvSpPr>
            <a:spLocks noGrp="1"/>
          </p:cNvSpPr>
          <p:nvPr>
            <p:ph idx="1"/>
          </p:nvPr>
        </p:nvSpPr>
        <p:spPr/>
        <p:txBody>
          <a:bodyPr/>
          <a:lstStyle/>
          <a:p>
            <a:endParaRPr lang="en-US" dirty="0"/>
          </a:p>
        </p:txBody>
      </p:sp>
      <p:graphicFrame>
        <p:nvGraphicFramePr>
          <p:cNvPr id="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48411" y="871110"/>
          <a:ext cx="11795760" cy="630000"/>
        </p:xfrm>
        <a:graphic>
          <a:graphicData uri="http://schemas.openxmlformats.org/drawingml/2006/table">
            <a:tbl>
              <a:tblPr firstRow="1" bandRow="1">
                <a:tableStyleId>{8EC20E35-A176-4012-BC5E-935CFFF8708E}</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630000">
                <a:tc>
                  <a:txBody>
                    <a:bodyPr/>
                    <a:lstStyle/>
                    <a:p>
                      <a:pPr algn="l"/>
                      <a:r>
                        <a:rPr lang="en-US" sz="2400" b="1" dirty="0">
                          <a:solidFill>
                            <a:schemeClr val="tx1"/>
                          </a:solidFill>
                        </a:rPr>
                        <a:t>Long-Term</a:t>
                      </a:r>
                      <a:r>
                        <a:rPr lang="en-US" sz="2400" b="1" baseline="0" dirty="0">
                          <a:solidFill>
                            <a:schemeClr val="tx1"/>
                          </a:solidFill>
                        </a:rPr>
                        <a:t> Scheduler</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b="1" dirty="0">
                          <a:solidFill>
                            <a:schemeClr val="tx1"/>
                          </a:solidFill>
                        </a:rPr>
                        <a:t>Short-Term</a:t>
                      </a:r>
                      <a:r>
                        <a:rPr lang="en-US" sz="2400" b="1" baseline="0" dirty="0">
                          <a:solidFill>
                            <a:schemeClr val="tx1"/>
                          </a:solidFill>
                        </a:rPr>
                        <a:t> Scheduler</a:t>
                      </a:r>
                      <a:endParaRPr lang="en-US" sz="2400"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b="1" dirty="0">
                          <a:solidFill>
                            <a:schemeClr val="tx1"/>
                          </a:solidFill>
                        </a:rPr>
                        <a:t>Medium-Term</a:t>
                      </a:r>
                      <a:r>
                        <a:rPr lang="en-US" sz="2400" b="1" baseline="0" dirty="0">
                          <a:solidFill>
                            <a:schemeClr val="tx1"/>
                          </a:solidFill>
                        </a:rPr>
                        <a:t> Scheduler</a:t>
                      </a:r>
                      <a:endParaRPr lang="en-US" sz="24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48411" y="2331015"/>
          <a:ext cx="11795760" cy="1188720"/>
        </p:xfrm>
        <a:graphic>
          <a:graphicData uri="http://schemas.openxmlformats.org/drawingml/2006/table">
            <a:tbl>
              <a:tblPr firstRow="1" bandRow="1">
                <a:tableStyleId>{8EC20E35-A176-4012-BC5E-935CFFF8708E}</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540000">
                <a:tc>
                  <a:txBody>
                    <a:bodyPr/>
                    <a:lstStyle/>
                    <a:p>
                      <a:r>
                        <a:rPr lang="en-US" sz="2400" b="0" kern="1200" dirty="0">
                          <a:solidFill>
                            <a:schemeClr val="dk1"/>
                          </a:solidFill>
                          <a:latin typeface="+mn-lt"/>
                          <a:ea typeface="+mn-ea"/>
                          <a:cs typeface="+mn-cs"/>
                        </a:rPr>
                        <a:t>It </a:t>
                      </a:r>
                      <a:r>
                        <a:rPr lang="en-US" sz="2400" b="0" kern="1200" dirty="0">
                          <a:solidFill>
                            <a:schemeClr val="accent6"/>
                          </a:solidFill>
                          <a:latin typeface="+mn-lt"/>
                          <a:ea typeface="+mn-ea"/>
                          <a:cs typeface="+mn-cs"/>
                        </a:rPr>
                        <a:t>selects processes from pool </a:t>
                      </a:r>
                      <a:r>
                        <a:rPr lang="en-US" sz="2400" b="0" kern="1200" dirty="0">
                          <a:solidFill>
                            <a:schemeClr val="dk1"/>
                          </a:solidFill>
                          <a:latin typeface="+mn-lt"/>
                          <a:ea typeface="+mn-ea"/>
                          <a:cs typeface="+mn-cs"/>
                        </a:rPr>
                        <a:t>and loads them into memory for execution.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a:t>
                      </a:r>
                      <a:r>
                        <a:rPr lang="en-US" sz="2400" b="0" kern="1200" dirty="0">
                          <a:solidFill>
                            <a:schemeClr val="accent6"/>
                          </a:solidFill>
                          <a:latin typeface="+mn-lt"/>
                          <a:ea typeface="+mn-ea"/>
                          <a:cs typeface="+mn-cs"/>
                        </a:rPr>
                        <a:t>selects</a:t>
                      </a:r>
                      <a:r>
                        <a:rPr lang="en-US" sz="2400" b="0" kern="1200" dirty="0">
                          <a:solidFill>
                            <a:schemeClr val="dk1"/>
                          </a:solidFill>
                          <a:latin typeface="+mn-lt"/>
                          <a:ea typeface="+mn-ea"/>
                          <a:cs typeface="+mn-cs"/>
                        </a:rPr>
                        <a:t> those </a:t>
                      </a:r>
                      <a:r>
                        <a:rPr lang="en-US" sz="2400" b="0" kern="1200" dirty="0">
                          <a:solidFill>
                            <a:schemeClr val="accent6"/>
                          </a:solidFill>
                          <a:latin typeface="+mn-lt"/>
                          <a:ea typeface="+mn-ea"/>
                          <a:cs typeface="+mn-cs"/>
                        </a:rPr>
                        <a:t>processes</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which are ready </a:t>
                      </a:r>
                      <a:r>
                        <a:rPr lang="en-US" sz="2400" b="0" kern="1200" dirty="0">
                          <a:solidFill>
                            <a:schemeClr val="dk1"/>
                          </a:solidFill>
                          <a:latin typeface="+mn-lt"/>
                          <a:ea typeface="+mn-ea"/>
                          <a:cs typeface="+mn-cs"/>
                        </a:rPr>
                        <a:t>to execute.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can </a:t>
                      </a:r>
                      <a:r>
                        <a:rPr lang="en-US" sz="2400" b="0" kern="1200" dirty="0">
                          <a:solidFill>
                            <a:schemeClr val="accent6"/>
                          </a:solidFill>
                          <a:latin typeface="+mn-lt"/>
                          <a:ea typeface="+mn-ea"/>
                          <a:cs typeface="+mn-cs"/>
                        </a:rPr>
                        <a:t>re-introduce the process </a:t>
                      </a:r>
                      <a:r>
                        <a:rPr lang="en-US" sz="2400" b="0" kern="1200" dirty="0">
                          <a:solidFill>
                            <a:schemeClr val="dk1"/>
                          </a:solidFill>
                          <a:latin typeface="+mn-lt"/>
                          <a:ea typeface="+mn-ea"/>
                          <a:cs typeface="+mn-cs"/>
                        </a:rPr>
                        <a:t>into memory and execution can be continued.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48411" y="3518958"/>
          <a:ext cx="11795760" cy="822960"/>
        </p:xfrm>
        <a:graphic>
          <a:graphicData uri="http://schemas.openxmlformats.org/drawingml/2006/table">
            <a:tbl>
              <a:tblPr firstRow="1" bandRow="1">
                <a:tableStyleId>{8EC20E35-A176-4012-BC5E-935CFFF8708E}</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540000">
                <a:tc>
                  <a:txBody>
                    <a:bodyPr/>
                    <a:lstStyle/>
                    <a:p>
                      <a:r>
                        <a:rPr lang="en-US" sz="2400" b="0" kern="1200" dirty="0">
                          <a:solidFill>
                            <a:schemeClr val="accent6"/>
                          </a:solidFill>
                          <a:latin typeface="+mn-lt"/>
                          <a:ea typeface="+mn-ea"/>
                          <a:cs typeface="+mn-cs"/>
                        </a:rPr>
                        <a:t>Speed</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is</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lesser</a:t>
                      </a:r>
                      <a:r>
                        <a:rPr lang="en-US" sz="2400" b="0" kern="1200" dirty="0">
                          <a:solidFill>
                            <a:schemeClr val="dk1"/>
                          </a:solidFill>
                          <a:latin typeface="+mn-lt"/>
                          <a:ea typeface="+mn-ea"/>
                          <a:cs typeface="+mn-cs"/>
                        </a:rPr>
                        <a:t> than short term scheduler.</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accent6"/>
                          </a:solidFill>
                          <a:latin typeface="+mn-lt"/>
                          <a:ea typeface="+mn-ea"/>
                          <a:cs typeface="+mn-cs"/>
                        </a:rPr>
                        <a:t>Speed</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is</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fastest</a:t>
                      </a:r>
                      <a:r>
                        <a:rPr lang="en-US" sz="2400" b="0" kern="1200" dirty="0">
                          <a:solidFill>
                            <a:schemeClr val="dk1"/>
                          </a:solidFill>
                          <a:latin typeface="+mn-lt"/>
                          <a:ea typeface="+mn-ea"/>
                          <a:cs typeface="+mn-cs"/>
                        </a:rPr>
                        <a:t> among other two schedulers.</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accent6"/>
                          </a:solidFill>
                          <a:latin typeface="+mn-lt"/>
                          <a:ea typeface="+mn-ea"/>
                          <a:cs typeface="+mn-cs"/>
                        </a:rPr>
                        <a:t>Speed</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is</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in</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between</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both</a:t>
                      </a:r>
                      <a:r>
                        <a:rPr lang="en-US" sz="2400" b="0" kern="1200" dirty="0">
                          <a:solidFill>
                            <a:schemeClr val="dk1"/>
                          </a:solidFill>
                          <a:latin typeface="+mn-lt"/>
                          <a:ea typeface="+mn-ea"/>
                          <a:cs typeface="+mn-cs"/>
                        </a:rPr>
                        <a:t> short and long term scheduler.</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48411" y="4347490"/>
          <a:ext cx="11795760" cy="822960"/>
        </p:xfrm>
        <a:graphic>
          <a:graphicData uri="http://schemas.openxmlformats.org/drawingml/2006/table">
            <a:tbl>
              <a:tblPr firstRow="1" bandRow="1">
                <a:tableStyleId>{8EC20E35-A176-4012-BC5E-935CFFF8708E}</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540000">
                <a:tc>
                  <a:txBody>
                    <a:bodyPr/>
                    <a:lstStyle/>
                    <a:p>
                      <a:r>
                        <a:rPr lang="en-US" sz="2400" b="0" kern="1200" dirty="0">
                          <a:solidFill>
                            <a:schemeClr val="dk1"/>
                          </a:solidFill>
                          <a:latin typeface="+mn-lt"/>
                          <a:ea typeface="+mn-ea"/>
                          <a:cs typeface="+mn-cs"/>
                        </a:rPr>
                        <a:t>It is almost </a:t>
                      </a:r>
                      <a:r>
                        <a:rPr lang="en-US" sz="2400" b="0" kern="1200" dirty="0">
                          <a:solidFill>
                            <a:schemeClr val="accent6"/>
                          </a:solidFill>
                          <a:latin typeface="+mn-lt"/>
                          <a:ea typeface="+mn-ea"/>
                          <a:cs typeface="+mn-cs"/>
                        </a:rPr>
                        <a:t>absent or minimal in time sharing system</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is also </a:t>
                      </a:r>
                      <a:r>
                        <a:rPr lang="en-US" sz="2400" b="0" kern="1200" dirty="0">
                          <a:solidFill>
                            <a:schemeClr val="accent6"/>
                          </a:solidFill>
                          <a:latin typeface="+mn-lt"/>
                          <a:ea typeface="+mn-ea"/>
                          <a:cs typeface="+mn-cs"/>
                        </a:rPr>
                        <a:t>minimal in time sharing system</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is </a:t>
                      </a:r>
                      <a:r>
                        <a:rPr lang="en-US" sz="2400" b="0" kern="1200" dirty="0">
                          <a:solidFill>
                            <a:schemeClr val="accent6"/>
                          </a:solidFill>
                          <a:latin typeface="+mn-lt"/>
                          <a:ea typeface="+mn-ea"/>
                          <a:cs typeface="+mn-cs"/>
                        </a:rPr>
                        <a:t>a part of time sharing systems</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48411" y="1508832"/>
          <a:ext cx="11795760" cy="822960"/>
        </p:xfrm>
        <a:graphic>
          <a:graphicData uri="http://schemas.openxmlformats.org/drawingml/2006/table">
            <a:tbl>
              <a:tblPr firstRow="1" bandRow="1">
                <a:tableStyleId>{8EC20E35-A176-4012-BC5E-935CFFF8708E}</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540000">
                <a:tc>
                  <a:txBody>
                    <a:bodyPr/>
                    <a:lstStyle/>
                    <a:p>
                      <a:r>
                        <a:rPr lang="en-US" sz="2400" b="0" kern="1200" dirty="0">
                          <a:solidFill>
                            <a:schemeClr val="dk1"/>
                          </a:solidFill>
                          <a:latin typeface="+mn-lt"/>
                          <a:ea typeface="+mn-ea"/>
                          <a:cs typeface="+mn-cs"/>
                        </a:rPr>
                        <a:t>It is a </a:t>
                      </a:r>
                      <a:r>
                        <a:rPr lang="en-US" sz="2400" b="0" kern="1200" dirty="0">
                          <a:solidFill>
                            <a:schemeClr val="accent6"/>
                          </a:solidFill>
                          <a:latin typeface="+mn-lt"/>
                          <a:ea typeface="+mn-ea"/>
                          <a:cs typeface="+mn-cs"/>
                        </a:rPr>
                        <a:t>job scheduler</a:t>
                      </a:r>
                      <a:r>
                        <a:rPr lang="en-US" sz="2400" b="0" kern="1200" dirty="0">
                          <a:solidFill>
                            <a:schemeClr val="dk1"/>
                          </a:solidFill>
                          <a:latin typeface="+mn-lt"/>
                          <a:ea typeface="+mn-ea"/>
                          <a:cs typeface="+mn-cs"/>
                        </a:rPr>
                        <a: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is a </a:t>
                      </a:r>
                      <a:r>
                        <a:rPr lang="en-US" sz="2400" b="0" kern="1200" dirty="0">
                          <a:solidFill>
                            <a:schemeClr val="accent6"/>
                          </a:solidFill>
                          <a:latin typeface="+mn-lt"/>
                          <a:ea typeface="+mn-ea"/>
                          <a:cs typeface="+mn-cs"/>
                        </a:rPr>
                        <a:t>CPU scheduler</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is a </a:t>
                      </a:r>
                      <a:r>
                        <a:rPr lang="en-US" sz="2400" b="0" kern="1200" dirty="0">
                          <a:solidFill>
                            <a:schemeClr val="accent6"/>
                          </a:solidFill>
                          <a:latin typeface="+mn-lt"/>
                          <a:ea typeface="+mn-ea"/>
                          <a:cs typeface="+mn-cs"/>
                        </a:rPr>
                        <a:t>process swapping scheduler</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6800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Scheduling algorithms</a:t>
            </a:r>
          </a:p>
        </p:txBody>
      </p:sp>
      <p:sp>
        <p:nvSpPr>
          <p:cNvPr id="5" name="Text Placeholder 4"/>
          <p:cNvSpPr>
            <a:spLocks noGrp="1"/>
          </p:cNvSpPr>
          <p:nvPr>
            <p:ph type="body" idx="1"/>
          </p:nvPr>
        </p:nvSpPr>
        <p:spPr/>
        <p:txBody>
          <a:bodyPr/>
          <a:lstStyle/>
          <a:p>
            <a:r>
              <a:rPr lang="en-US" dirty="0"/>
              <a:t>Section - 4</a:t>
            </a:r>
          </a:p>
          <a:p>
            <a:endParaRPr lang="en-US" dirty="0"/>
          </a:p>
        </p:txBody>
      </p:sp>
    </p:spTree>
    <p:extLst>
      <p:ext uri="{BB962C8B-B14F-4D97-AF65-F5344CB8AC3E}">
        <p14:creationId xmlns:p14="http://schemas.microsoft.com/office/powerpoint/2010/main" val="953864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algorithms</a:t>
            </a:r>
          </a:p>
        </p:txBody>
      </p:sp>
      <p:sp>
        <p:nvSpPr>
          <p:cNvPr id="3" name="Content Placeholder 2"/>
          <p:cNvSpPr>
            <a:spLocks noGrp="1"/>
          </p:cNvSpPr>
          <p:nvPr>
            <p:ph idx="1"/>
          </p:nvPr>
        </p:nvSpPr>
        <p:spPr/>
        <p:txBody>
          <a:bodyPr/>
          <a:lstStyle/>
          <a:p>
            <a:pPr marL="457200" indent="-457200">
              <a:buFont typeface="+mj-lt"/>
              <a:buAutoNum type="arabicPeriod"/>
            </a:pPr>
            <a:r>
              <a:rPr lang="en-US" dirty="0"/>
              <a:t>First Come First Served (FCFS)</a:t>
            </a:r>
          </a:p>
          <a:p>
            <a:pPr marL="457200" indent="-457200">
              <a:buFont typeface="+mj-lt"/>
              <a:buAutoNum type="arabicPeriod"/>
            </a:pPr>
            <a:r>
              <a:rPr lang="en-US" dirty="0"/>
              <a:t>Shortest Job First (SJF)</a:t>
            </a:r>
          </a:p>
          <a:p>
            <a:pPr marL="457200" indent="-457200">
              <a:buFont typeface="+mj-lt"/>
              <a:buAutoNum type="arabicPeriod"/>
            </a:pPr>
            <a:r>
              <a:rPr lang="en-US" dirty="0"/>
              <a:t>Shortest Remaining Time Next (SRTN)</a:t>
            </a:r>
          </a:p>
          <a:p>
            <a:pPr marL="457200" indent="-457200">
              <a:buFont typeface="+mj-lt"/>
              <a:buAutoNum type="arabicPeriod"/>
            </a:pPr>
            <a:r>
              <a:rPr lang="en-US" dirty="0"/>
              <a:t>Round Robin (RR)</a:t>
            </a:r>
          </a:p>
          <a:p>
            <a:pPr marL="457200" indent="-457200">
              <a:buFont typeface="+mj-lt"/>
              <a:buAutoNum type="arabicPeriod"/>
            </a:pPr>
            <a:r>
              <a:rPr lang="en-US" dirty="0"/>
              <a:t>Priority</a:t>
            </a:r>
          </a:p>
          <a:p>
            <a:pPr marL="971550" lvl="1" indent="-514350">
              <a:buFont typeface="+mj-lt"/>
              <a:buAutoNum type="romanUcPeriod"/>
            </a:pPr>
            <a:r>
              <a:rPr lang="en-US" dirty="0"/>
              <a:t>Preemptive</a:t>
            </a:r>
          </a:p>
          <a:p>
            <a:pPr marL="971550" lvl="1" indent="-514350">
              <a:buFont typeface="+mj-lt"/>
              <a:buAutoNum type="romanUcPeriod"/>
            </a:pPr>
            <a:r>
              <a:rPr lang="en-US" dirty="0"/>
              <a:t>Non-Preemptive</a:t>
            </a:r>
          </a:p>
        </p:txBody>
      </p:sp>
    </p:spTree>
    <p:extLst>
      <p:ext uri="{BB962C8B-B14F-4D97-AF65-F5344CB8AC3E}">
        <p14:creationId xmlns:p14="http://schemas.microsoft.com/office/powerpoint/2010/main" val="268419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First Come First Served (FCFS)</a:t>
            </a:r>
          </a:p>
        </p:txBody>
      </p:sp>
      <p:sp>
        <p:nvSpPr>
          <p:cNvPr id="5" name="Text Placeholder 4"/>
          <p:cNvSpPr>
            <a:spLocks noGrp="1"/>
          </p:cNvSpPr>
          <p:nvPr>
            <p:ph type="body" idx="1"/>
          </p:nvPr>
        </p:nvSpPr>
        <p:spPr/>
        <p:txBody>
          <a:bodyPr/>
          <a:lstStyle/>
          <a:p>
            <a:r>
              <a:rPr lang="en-US" dirty="0"/>
              <a:t>Section – 4.1</a:t>
            </a:r>
          </a:p>
          <a:p>
            <a:endParaRPr lang="en-US" dirty="0"/>
          </a:p>
        </p:txBody>
      </p:sp>
    </p:spTree>
    <p:extLst>
      <p:ext uri="{BB962C8B-B14F-4D97-AF65-F5344CB8AC3E}">
        <p14:creationId xmlns:p14="http://schemas.microsoft.com/office/powerpoint/2010/main" val="1572756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Come First Served (FCFS)</a:t>
            </a:r>
          </a:p>
        </p:txBody>
      </p:sp>
      <p:sp>
        <p:nvSpPr>
          <p:cNvPr id="3" name="Content Placeholder 2"/>
          <p:cNvSpPr>
            <a:spLocks noGrp="1"/>
          </p:cNvSpPr>
          <p:nvPr>
            <p:ph idx="1"/>
          </p:nvPr>
        </p:nvSpPr>
        <p:spPr/>
        <p:txBody>
          <a:bodyPr/>
          <a:lstStyle/>
          <a:p>
            <a:r>
              <a:rPr lang="en-US" dirty="0"/>
              <a:t>Selection criteria:</a:t>
            </a:r>
          </a:p>
          <a:p>
            <a:pPr lvl="1"/>
            <a:r>
              <a:rPr lang="en-US" dirty="0"/>
              <a:t>The </a:t>
            </a:r>
            <a:r>
              <a:rPr lang="en-US" b="1" dirty="0">
                <a:solidFill>
                  <a:schemeClr val="accent6"/>
                </a:solidFill>
              </a:rPr>
              <a:t>process that request first is served first</a:t>
            </a:r>
            <a:r>
              <a:rPr lang="en-US" dirty="0"/>
              <a:t>.</a:t>
            </a:r>
          </a:p>
          <a:p>
            <a:pPr lvl="1"/>
            <a:r>
              <a:rPr lang="en-US" dirty="0"/>
              <a:t>It means that </a:t>
            </a:r>
            <a:r>
              <a:rPr lang="en-US" b="1" dirty="0">
                <a:solidFill>
                  <a:schemeClr val="accent6"/>
                </a:solidFill>
              </a:rPr>
              <a:t>processes are served in the exact order of their arrival</a:t>
            </a:r>
            <a:r>
              <a:rPr lang="en-US" dirty="0"/>
              <a:t>.</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Decision Mode:</a:t>
            </a:r>
          </a:p>
          <a:p>
            <a:pPr lvl="1"/>
            <a:r>
              <a:rPr lang="en-US" b="1" dirty="0">
                <a:solidFill>
                  <a:schemeClr val="accent6"/>
                </a:solidFill>
              </a:rPr>
              <a:t>Non preemptive</a:t>
            </a:r>
            <a:r>
              <a:rPr lang="en-US" dirty="0"/>
              <a:t>: </a:t>
            </a:r>
            <a:r>
              <a:rPr lang="en-US" b="1" dirty="0">
                <a:solidFill>
                  <a:schemeClr val="accent6"/>
                </a:solidFill>
              </a:rPr>
              <a:t>Once a process is selected, it runs until it is blocked </a:t>
            </a:r>
            <a:r>
              <a:rPr lang="en-US" dirty="0"/>
              <a:t>for an I/O or some other event or it is terminated.</a:t>
            </a:r>
          </a:p>
          <a:p>
            <a:r>
              <a:rPr lang="en-US" dirty="0"/>
              <a:t>Implementation:</a:t>
            </a:r>
          </a:p>
          <a:p>
            <a:pPr lvl="1"/>
            <a:r>
              <a:rPr lang="en-US" dirty="0"/>
              <a:t>This strategy can be easily </a:t>
            </a:r>
            <a:r>
              <a:rPr lang="en-US" b="1" dirty="0">
                <a:solidFill>
                  <a:schemeClr val="accent6"/>
                </a:solidFill>
              </a:rPr>
              <a:t>implemented by using FIFO </a:t>
            </a:r>
            <a:r>
              <a:rPr lang="en-US" dirty="0"/>
              <a:t>(First In First Out) queue. </a:t>
            </a:r>
          </a:p>
          <a:p>
            <a:pPr lvl="1"/>
            <a:r>
              <a:rPr lang="en-US" dirty="0"/>
              <a:t>When CPU becomes free, a process from the first position in a queue is selected to run.</a:t>
            </a:r>
          </a:p>
        </p:txBody>
      </p:sp>
      <p:sp>
        <p:nvSpPr>
          <p:cNvPr id="4" name="Rectangle 3"/>
          <p:cNvSpPr/>
          <p:nvPr/>
        </p:nvSpPr>
        <p:spPr>
          <a:xfrm>
            <a:off x="3733800" y="2438400"/>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p:nvPr/>
        </p:nvCxnSpPr>
        <p:spPr>
          <a:xfrm>
            <a:off x="5453064" y="243840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000" y="243840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243840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02281" y="2581245"/>
            <a:ext cx="731520" cy="400110"/>
          </a:xfrm>
          <a:prstGeom prst="rect">
            <a:avLst/>
          </a:prstGeom>
          <a:noFill/>
        </p:spPr>
        <p:txBody>
          <a:bodyPr wrap="square" rtlCol="0">
            <a:spAutoFit/>
          </a:bodyPr>
          <a:lstStyle/>
          <a:p>
            <a:pPr algn="r"/>
            <a:r>
              <a:rPr lang="en-US" sz="2000" dirty="0"/>
              <a:t>Head</a:t>
            </a:r>
          </a:p>
        </p:txBody>
      </p:sp>
      <p:sp>
        <p:nvSpPr>
          <p:cNvPr id="9" name="TextBox 8"/>
          <p:cNvSpPr txBox="1"/>
          <p:nvPr/>
        </p:nvSpPr>
        <p:spPr>
          <a:xfrm>
            <a:off x="7162800" y="2581245"/>
            <a:ext cx="640080" cy="400110"/>
          </a:xfrm>
          <a:prstGeom prst="rect">
            <a:avLst/>
          </a:prstGeom>
          <a:noFill/>
        </p:spPr>
        <p:txBody>
          <a:bodyPr wrap="square" rtlCol="0">
            <a:spAutoFit/>
          </a:bodyPr>
          <a:lstStyle/>
          <a:p>
            <a:r>
              <a:rPr lang="en-US" sz="2000" dirty="0"/>
              <a:t>Tail</a:t>
            </a:r>
          </a:p>
        </p:txBody>
      </p:sp>
      <p:sp>
        <p:nvSpPr>
          <p:cNvPr id="10" name="TextBox 9"/>
          <p:cNvSpPr txBox="1"/>
          <p:nvPr/>
        </p:nvSpPr>
        <p:spPr>
          <a:xfrm>
            <a:off x="3910013" y="2588939"/>
            <a:ext cx="485775" cy="400110"/>
          </a:xfrm>
          <a:prstGeom prst="rect">
            <a:avLst/>
          </a:prstGeom>
          <a:noFill/>
        </p:spPr>
        <p:txBody>
          <a:bodyPr wrap="square" rtlCol="0">
            <a:spAutoFit/>
          </a:bodyPr>
          <a:lstStyle/>
          <a:p>
            <a:pPr algn="r"/>
            <a:r>
              <a:rPr lang="en-US" sz="2000" dirty="0"/>
              <a:t>P1</a:t>
            </a:r>
          </a:p>
        </p:txBody>
      </p:sp>
      <p:sp>
        <p:nvSpPr>
          <p:cNvPr id="11" name="TextBox 10"/>
          <p:cNvSpPr txBox="1"/>
          <p:nvPr/>
        </p:nvSpPr>
        <p:spPr>
          <a:xfrm>
            <a:off x="4748213" y="2588939"/>
            <a:ext cx="485775" cy="400110"/>
          </a:xfrm>
          <a:prstGeom prst="rect">
            <a:avLst/>
          </a:prstGeom>
          <a:noFill/>
        </p:spPr>
        <p:txBody>
          <a:bodyPr wrap="square" rtlCol="0">
            <a:spAutoFit/>
          </a:bodyPr>
          <a:lstStyle/>
          <a:p>
            <a:pPr algn="r"/>
            <a:r>
              <a:rPr lang="en-US" sz="2000" dirty="0"/>
              <a:t>P2</a:t>
            </a:r>
          </a:p>
        </p:txBody>
      </p:sp>
      <p:sp>
        <p:nvSpPr>
          <p:cNvPr id="12" name="TextBox 11"/>
          <p:cNvSpPr txBox="1"/>
          <p:nvPr/>
        </p:nvSpPr>
        <p:spPr>
          <a:xfrm>
            <a:off x="7965280" y="2596634"/>
            <a:ext cx="485775" cy="400110"/>
          </a:xfrm>
          <a:prstGeom prst="rect">
            <a:avLst/>
          </a:prstGeom>
          <a:noFill/>
        </p:spPr>
        <p:txBody>
          <a:bodyPr wrap="square" rtlCol="0">
            <a:spAutoFit/>
          </a:bodyPr>
          <a:lstStyle/>
          <a:p>
            <a:pPr algn="r"/>
            <a:r>
              <a:rPr lang="en-US" sz="2000" dirty="0"/>
              <a:t>P3</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225296" y="2336318"/>
            <a:ext cx="1005155" cy="898372"/>
          </a:xfrm>
          <a:prstGeom prst="rect">
            <a:avLst/>
          </a:prstGeom>
        </p:spPr>
      </p:pic>
      <p:sp>
        <p:nvSpPr>
          <p:cNvPr id="14" name="TextBox 13"/>
          <p:cNvSpPr txBox="1"/>
          <p:nvPr/>
        </p:nvSpPr>
        <p:spPr>
          <a:xfrm>
            <a:off x="4712016" y="2038290"/>
            <a:ext cx="1463040" cy="400110"/>
          </a:xfrm>
          <a:prstGeom prst="rect">
            <a:avLst/>
          </a:prstGeom>
          <a:noFill/>
        </p:spPr>
        <p:txBody>
          <a:bodyPr wrap="square" rtlCol="0">
            <a:spAutoFit/>
          </a:bodyPr>
          <a:lstStyle/>
          <a:p>
            <a:pPr algn="r"/>
            <a:r>
              <a:rPr lang="en-US" sz="2000" dirty="0"/>
              <a:t>Ready queue</a:t>
            </a:r>
          </a:p>
        </p:txBody>
      </p:sp>
      <p:sp>
        <p:nvSpPr>
          <p:cNvPr id="15" name="TextBox 14"/>
          <p:cNvSpPr txBox="1"/>
          <p:nvPr/>
        </p:nvSpPr>
        <p:spPr>
          <a:xfrm>
            <a:off x="2121218" y="2596634"/>
            <a:ext cx="485775" cy="400110"/>
          </a:xfrm>
          <a:prstGeom prst="rect">
            <a:avLst/>
          </a:prstGeom>
          <a:noFill/>
        </p:spPr>
        <p:txBody>
          <a:bodyPr wrap="square" rtlCol="0">
            <a:spAutoFit/>
          </a:bodyPr>
          <a:lstStyle/>
          <a:p>
            <a:pPr algn="r"/>
            <a:r>
              <a:rPr lang="en-US" sz="2000" dirty="0"/>
              <a:t>P0</a:t>
            </a:r>
          </a:p>
        </p:txBody>
      </p:sp>
    </p:spTree>
    <p:extLst>
      <p:ext uri="{BB962C8B-B14F-4D97-AF65-F5344CB8AC3E}">
        <p14:creationId xmlns:p14="http://schemas.microsoft.com/office/powerpoint/2010/main" val="77122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5" presetClass="path" presetSubtype="0" accel="50000" decel="50000" fill="hold" grpId="1" nodeType="clickEffect">
                                  <p:stCondLst>
                                    <p:cond delay="0"/>
                                  </p:stCondLst>
                                  <p:childTnLst>
                                    <p:animMotion origin="layout" path="M 3.33333E-6 2.59259E-6 L -0.19141 0.00232 " pathEditMode="relative" rAng="0" ptsTypes="AA">
                                      <p:cBhvr>
                                        <p:cTn id="53" dur="2000" fill="hold"/>
                                        <p:tgtEl>
                                          <p:spTgt spid="12"/>
                                        </p:tgtEl>
                                        <p:attrNameLst>
                                          <p:attrName>ppt_x</p:attrName>
                                          <p:attrName>ppt_y</p:attrName>
                                        </p:attrNameLst>
                                      </p:cBhvr>
                                      <p:rCtr x="-9557" y="139"/>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animEffect transition="in" filter="fade">
                                      <p:cBhvr>
                                        <p:cTn id="68" dur="500"/>
                                        <p:tgtEl>
                                          <p:spTgt spid="3">
                                            <p:txEl>
                                              <p:pRg st="8" end="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Effect transition="in" filter="fade">
                                      <p:cBhvr>
                                        <p:cTn id="73" dur="500"/>
                                        <p:tgtEl>
                                          <p:spTgt spid="3">
                                            <p:txEl>
                                              <p:pRg st="9" end="9"/>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10" end="10"/>
                                            </p:txEl>
                                          </p:spTgt>
                                        </p:tgtEl>
                                        <p:attrNameLst>
                                          <p:attrName>style.visibility</p:attrName>
                                        </p:attrNameLst>
                                      </p:cBhvr>
                                      <p:to>
                                        <p:strVal val="visible"/>
                                      </p:to>
                                    </p:set>
                                    <p:animEffect transition="in" filter="fade">
                                      <p:cBhvr>
                                        <p:cTn id="78" dur="500"/>
                                        <p:tgtEl>
                                          <p:spTgt spid="3">
                                            <p:txEl>
                                              <p:pRg st="10" end="1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xEl>
                                              <p:pRg st="11" end="11"/>
                                            </p:txEl>
                                          </p:spTgt>
                                        </p:tgtEl>
                                        <p:attrNameLst>
                                          <p:attrName>style.visibility</p:attrName>
                                        </p:attrNameLst>
                                      </p:cBhvr>
                                      <p:to>
                                        <p:strVal val="visible"/>
                                      </p:to>
                                    </p:set>
                                    <p:animEffect transition="in" filter="fade">
                                      <p:cBhvr>
                                        <p:cTn id="8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1" grpId="0"/>
      <p:bldP spid="12" grpId="0"/>
      <p:bldP spid="12" grpId="1"/>
      <p:bldP spid="14"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Come First Served (FCFS)</a:t>
            </a:r>
          </a:p>
        </p:txBody>
      </p:sp>
      <p:sp>
        <p:nvSpPr>
          <p:cNvPr id="3" name="Content Placeholder 2"/>
          <p:cNvSpPr>
            <a:spLocks noGrp="1"/>
          </p:cNvSpPr>
          <p:nvPr>
            <p:ph idx="1"/>
          </p:nvPr>
        </p:nvSpPr>
        <p:spPr>
          <a:xfrm>
            <a:off x="131179" y="858826"/>
            <a:ext cx="11929641" cy="559056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a:t>
            </a:r>
          </a:p>
          <a:p>
            <a:endParaRPr lang="en-US" dirty="0"/>
          </a:p>
          <a:p>
            <a:endParaRPr lang="en-US" dirty="0"/>
          </a:p>
          <a:p>
            <a:r>
              <a:rPr lang="en-US" dirty="0"/>
              <a:t>Average Turnaround Time:	 (10+15+15+17)/4 	=	14.25 </a:t>
            </a:r>
            <a:r>
              <a:rPr lang="en-US" dirty="0" err="1"/>
              <a:t>ms.</a:t>
            </a:r>
            <a:endParaRPr lang="en-US" dirty="0"/>
          </a:p>
          <a:p>
            <a:r>
              <a:rPr lang="en-US" dirty="0"/>
              <a:t>Average Waiting Time:	 (0+9+13+13)/4  	=	8.75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23222" y="925219"/>
          <a:ext cx="4585654" cy="3017520"/>
        </p:xfrm>
        <a:graphic>
          <a:graphicData uri="http://schemas.openxmlformats.org/drawingml/2006/table">
            <a:tbl>
              <a:tblPr firstRow="1" bandRow="1">
                <a:tableStyleId>{8EC20E35-A176-4012-BC5E-935CFFF8708E}</a:tableStyleId>
              </a:tblPr>
              <a:tblGrid>
                <a:gridCol w="1241743">
                  <a:extLst>
                    <a:ext uri="{9D8B030D-6E8A-4147-A177-3AD203B41FA5}">
                      <a16:colId xmlns:a16="http://schemas.microsoft.com/office/drawing/2014/main" val="20000"/>
                    </a:ext>
                  </a:extLst>
                </a:gridCol>
                <a:gridCol w="1752918">
                  <a:extLst>
                    <a:ext uri="{9D8B030D-6E8A-4147-A177-3AD203B41FA5}">
                      <a16:colId xmlns:a16="http://schemas.microsoft.com/office/drawing/2014/main" val="20001"/>
                    </a:ext>
                  </a:extLst>
                </a:gridCol>
                <a:gridCol w="1590993">
                  <a:extLst>
                    <a:ext uri="{9D8B030D-6E8A-4147-A177-3AD203B41FA5}">
                      <a16:colId xmlns:a16="http://schemas.microsoft.com/office/drawing/2014/main" val="20002"/>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92658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175391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30043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84791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339516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50" name="Rectangle 49"/>
          <p:cNvSpPr/>
          <p:nvPr/>
        </p:nvSpPr>
        <p:spPr>
          <a:xfrm>
            <a:off x="3258872" y="4276165"/>
            <a:ext cx="2286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51" name="Rectangle 50"/>
          <p:cNvSpPr/>
          <p:nvPr/>
        </p:nvSpPr>
        <p:spPr>
          <a:xfrm>
            <a:off x="5540853" y="4276165"/>
            <a:ext cx="13716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52" name="Rectangle 51"/>
          <p:cNvSpPr/>
          <p:nvPr/>
        </p:nvSpPr>
        <p:spPr>
          <a:xfrm>
            <a:off x="6908434" y="4276165"/>
            <a:ext cx="4572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53" name="Rectangle 52"/>
          <p:cNvSpPr/>
          <p:nvPr/>
        </p:nvSpPr>
        <p:spPr>
          <a:xfrm>
            <a:off x="7361616" y="4276165"/>
            <a:ext cx="9144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54" name="TextBox 53"/>
          <p:cNvSpPr txBox="1"/>
          <p:nvPr/>
        </p:nvSpPr>
        <p:spPr>
          <a:xfrm>
            <a:off x="3097600" y="4733365"/>
            <a:ext cx="318448" cy="381000"/>
          </a:xfrm>
          <a:prstGeom prst="rect">
            <a:avLst/>
          </a:prstGeom>
          <a:noFill/>
        </p:spPr>
        <p:txBody>
          <a:bodyPr wrap="square" rtlCol="0">
            <a:spAutoFit/>
          </a:bodyPr>
          <a:lstStyle/>
          <a:p>
            <a:r>
              <a:rPr lang="en-US" dirty="0"/>
              <a:t>0</a:t>
            </a:r>
          </a:p>
        </p:txBody>
      </p:sp>
      <p:sp>
        <p:nvSpPr>
          <p:cNvPr id="55" name="TextBox 54"/>
          <p:cNvSpPr txBox="1"/>
          <p:nvPr/>
        </p:nvSpPr>
        <p:spPr>
          <a:xfrm>
            <a:off x="5316632" y="4733365"/>
            <a:ext cx="437735" cy="369332"/>
          </a:xfrm>
          <a:prstGeom prst="rect">
            <a:avLst/>
          </a:prstGeom>
          <a:noFill/>
        </p:spPr>
        <p:txBody>
          <a:bodyPr wrap="square" rtlCol="0">
            <a:spAutoFit/>
          </a:bodyPr>
          <a:lstStyle/>
          <a:p>
            <a:r>
              <a:rPr lang="en-US" dirty="0"/>
              <a:t>10</a:t>
            </a:r>
          </a:p>
        </p:txBody>
      </p:sp>
      <p:sp>
        <p:nvSpPr>
          <p:cNvPr id="56" name="TextBox 55"/>
          <p:cNvSpPr txBox="1"/>
          <p:nvPr/>
        </p:nvSpPr>
        <p:spPr>
          <a:xfrm>
            <a:off x="6696061" y="4733365"/>
            <a:ext cx="436973" cy="369332"/>
          </a:xfrm>
          <a:prstGeom prst="rect">
            <a:avLst/>
          </a:prstGeom>
          <a:noFill/>
        </p:spPr>
        <p:txBody>
          <a:bodyPr wrap="square" rtlCol="0">
            <a:spAutoFit/>
          </a:bodyPr>
          <a:lstStyle/>
          <a:p>
            <a:r>
              <a:rPr lang="en-US" dirty="0"/>
              <a:t>16</a:t>
            </a:r>
          </a:p>
        </p:txBody>
      </p:sp>
      <p:sp>
        <p:nvSpPr>
          <p:cNvPr id="57" name="TextBox 56"/>
          <p:cNvSpPr txBox="1"/>
          <p:nvPr/>
        </p:nvSpPr>
        <p:spPr>
          <a:xfrm>
            <a:off x="7143943" y="4733365"/>
            <a:ext cx="438912" cy="369332"/>
          </a:xfrm>
          <a:prstGeom prst="rect">
            <a:avLst/>
          </a:prstGeom>
          <a:noFill/>
        </p:spPr>
        <p:txBody>
          <a:bodyPr wrap="square" rtlCol="0">
            <a:spAutoFit/>
          </a:bodyPr>
          <a:lstStyle/>
          <a:p>
            <a:r>
              <a:rPr lang="en-US" dirty="0"/>
              <a:t>18</a:t>
            </a:r>
          </a:p>
        </p:txBody>
      </p:sp>
      <p:sp>
        <p:nvSpPr>
          <p:cNvPr id="58" name="TextBox 57"/>
          <p:cNvSpPr txBox="1"/>
          <p:nvPr/>
        </p:nvSpPr>
        <p:spPr>
          <a:xfrm>
            <a:off x="8059488" y="4733365"/>
            <a:ext cx="448784" cy="369332"/>
          </a:xfrm>
          <a:prstGeom prst="rect">
            <a:avLst/>
          </a:prstGeom>
          <a:noFill/>
        </p:spPr>
        <p:txBody>
          <a:bodyPr wrap="square" rtlCol="0">
            <a:spAutoFit/>
          </a:bodyPr>
          <a:lstStyle/>
          <a:p>
            <a:r>
              <a:rPr lang="en-US" dirty="0"/>
              <a:t>22</a:t>
            </a:r>
          </a:p>
        </p:txBody>
      </p:sp>
      <p:cxnSp>
        <p:nvCxnSpPr>
          <p:cNvPr id="59" name="Straight Connector 58"/>
          <p:cNvCxnSpPr/>
          <p:nvPr/>
        </p:nvCxnSpPr>
        <p:spPr>
          <a:xfrm>
            <a:off x="3258872" y="4276165"/>
            <a:ext cx="0" cy="4572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1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fade">
                                      <p:cBhvr>
                                        <p:cTn id="120" dur="500"/>
                                        <p:tgtEl>
                                          <p:spTgt spid="35"/>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3">
                                            <p:txEl>
                                              <p:pRg st="10" end="10"/>
                                            </p:txEl>
                                          </p:spTgt>
                                        </p:tgtEl>
                                        <p:attrNameLst>
                                          <p:attrName>style.visibility</p:attrName>
                                        </p:attrNameLst>
                                      </p:cBhvr>
                                      <p:to>
                                        <p:strVal val="visible"/>
                                      </p:to>
                                    </p:set>
                                    <p:animEffect transition="in" filter="fade">
                                      <p:cBhvr>
                                        <p:cTn id="130" dur="500"/>
                                        <p:tgtEl>
                                          <p:spTgt spid="3">
                                            <p:txEl>
                                              <p:pRg st="10" end="10"/>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
                                            <p:txEl>
                                              <p:pRg st="11" end="11"/>
                                            </p:txEl>
                                          </p:spTgt>
                                        </p:tgtEl>
                                        <p:attrNameLst>
                                          <p:attrName>style.visibility</p:attrName>
                                        </p:attrNameLst>
                                      </p:cBhvr>
                                      <p:to>
                                        <p:strVal val="visible"/>
                                      </p:to>
                                    </p:set>
                                    <p:animEffect transition="in" filter="fade">
                                      <p:cBhvr>
                                        <p:cTn id="1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p:bldP spid="55" grpId="0"/>
      <p:bldP spid="56" grpId="0"/>
      <p:bldP spid="57" grpId="0"/>
      <p:bldP spid="5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Come First Served (FCFS)</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Simple</a:t>
            </a:r>
            <a:r>
              <a:rPr lang="en-US" dirty="0"/>
              <a:t> and </a:t>
            </a:r>
            <a:r>
              <a:rPr lang="en-US" b="1" dirty="0">
                <a:solidFill>
                  <a:schemeClr val="accent6"/>
                </a:solidFill>
              </a:rPr>
              <a:t>fair</a:t>
            </a:r>
            <a:r>
              <a:rPr lang="en-US" dirty="0"/>
              <a:t>.</a:t>
            </a:r>
          </a:p>
          <a:p>
            <a:pPr lvl="1"/>
            <a:r>
              <a:rPr lang="en-US" b="1" dirty="0">
                <a:solidFill>
                  <a:schemeClr val="accent6"/>
                </a:solidFill>
              </a:rPr>
              <a:t>Easy</a:t>
            </a:r>
            <a:r>
              <a:rPr lang="en-US" dirty="0"/>
              <a:t> </a:t>
            </a:r>
            <a:r>
              <a:rPr lang="en-US" b="1" dirty="0">
                <a:solidFill>
                  <a:schemeClr val="accent6"/>
                </a:solidFill>
              </a:rPr>
              <a:t>to</a:t>
            </a:r>
            <a:r>
              <a:rPr lang="en-US" dirty="0"/>
              <a:t> </a:t>
            </a:r>
            <a:r>
              <a:rPr lang="en-US" b="1" dirty="0">
                <a:solidFill>
                  <a:schemeClr val="accent6"/>
                </a:solidFill>
              </a:rPr>
              <a:t>understand</a:t>
            </a:r>
            <a:r>
              <a:rPr lang="en-US" dirty="0"/>
              <a:t> and </a:t>
            </a:r>
            <a:r>
              <a:rPr lang="en-US" b="1" dirty="0">
                <a:solidFill>
                  <a:schemeClr val="accent6"/>
                </a:solidFill>
              </a:rPr>
              <a:t>implement</a:t>
            </a:r>
            <a:r>
              <a:rPr lang="en-US" dirty="0"/>
              <a:t>.</a:t>
            </a:r>
          </a:p>
          <a:p>
            <a:pPr lvl="1"/>
            <a:r>
              <a:rPr lang="en-US" dirty="0"/>
              <a:t>Every process will get a chance to run, so </a:t>
            </a:r>
            <a:r>
              <a:rPr lang="en-US" b="1" dirty="0">
                <a:solidFill>
                  <a:schemeClr val="accent6"/>
                </a:solidFill>
              </a:rPr>
              <a:t>starvation doesn't occur</a:t>
            </a:r>
            <a:r>
              <a:rPr lang="en-US" dirty="0"/>
              <a:t>.</a:t>
            </a:r>
          </a:p>
          <a:p>
            <a:pPr lvl="2"/>
            <a:r>
              <a:rPr lang="en-US" dirty="0"/>
              <a:t>Starvation is the </a:t>
            </a:r>
            <a:r>
              <a:rPr lang="en-US" dirty="0">
                <a:solidFill>
                  <a:schemeClr val="accent6"/>
                </a:solidFill>
              </a:rPr>
              <a:t>problem that occurs when high priority processes keep executing and low priority processes get blocked for indefinite time</a:t>
            </a:r>
            <a:r>
              <a:rPr lang="en-US" dirty="0"/>
              <a:t>.</a:t>
            </a:r>
          </a:p>
          <a:p>
            <a:r>
              <a:rPr lang="en-US" dirty="0"/>
              <a:t>Disadvantages </a:t>
            </a:r>
          </a:p>
          <a:p>
            <a:pPr lvl="1"/>
            <a:r>
              <a:rPr lang="en-US" b="1" dirty="0">
                <a:solidFill>
                  <a:schemeClr val="accent6"/>
                </a:solidFill>
              </a:rPr>
              <a:t>Not efficient </a:t>
            </a:r>
            <a:r>
              <a:rPr lang="en-US" dirty="0"/>
              <a:t>because average waiting time is too high.</a:t>
            </a:r>
          </a:p>
          <a:p>
            <a:pPr lvl="1"/>
            <a:r>
              <a:rPr lang="en-US" b="1" dirty="0">
                <a:solidFill>
                  <a:schemeClr val="accent6"/>
                </a:solidFill>
              </a:rPr>
              <a:t>Convoy effect is possible</a:t>
            </a:r>
            <a:r>
              <a:rPr lang="en-US" dirty="0"/>
              <a:t>. All small I/O bound processes wait for one big CPU bound process to acquire CPU. </a:t>
            </a:r>
            <a:endParaRPr lang="en-US" b="1" dirty="0">
              <a:solidFill>
                <a:schemeClr val="accent6"/>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293" y="4161325"/>
            <a:ext cx="7849695" cy="1638529"/>
          </a:xfrm>
          <a:prstGeom prst="rect">
            <a:avLst/>
          </a:prstGeom>
          <a:ln>
            <a:solidFill>
              <a:schemeClr val="tx1">
                <a:lumMod val="50000"/>
                <a:lumOff val="50000"/>
              </a:schemeClr>
            </a:solidFill>
          </a:ln>
        </p:spPr>
      </p:pic>
    </p:spTree>
    <p:extLst>
      <p:ext uri="{BB962C8B-B14F-4D97-AF65-F5344CB8AC3E}">
        <p14:creationId xmlns:p14="http://schemas.microsoft.com/office/powerpoint/2010/main" val="17248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Multiprogramming</a:t>
            </a:r>
          </a:p>
        </p:txBody>
      </p:sp>
      <p:sp>
        <p:nvSpPr>
          <p:cNvPr id="3" name="Content Placeholder 2"/>
          <p:cNvSpPr>
            <a:spLocks noGrp="1"/>
          </p:cNvSpPr>
          <p:nvPr>
            <p:ph idx="1"/>
          </p:nvPr>
        </p:nvSpPr>
        <p:spPr/>
        <p:txBody>
          <a:bodyPr/>
          <a:lstStyle/>
          <a:p>
            <a:r>
              <a:rPr lang="en-US" dirty="0"/>
              <a:t>The real </a:t>
            </a:r>
            <a:r>
              <a:rPr lang="en-US" b="1" dirty="0">
                <a:solidFill>
                  <a:schemeClr val="accent6"/>
                </a:solidFill>
              </a:rPr>
              <a:t>CPU switches </a:t>
            </a:r>
            <a:r>
              <a:rPr lang="en-US" dirty="0"/>
              <a:t>back and forth from process to process. </a:t>
            </a:r>
          </a:p>
          <a:p>
            <a:r>
              <a:rPr lang="en-US" dirty="0"/>
              <a:t>This </a:t>
            </a:r>
            <a:r>
              <a:rPr lang="en-US" b="1" dirty="0">
                <a:solidFill>
                  <a:schemeClr val="accent6"/>
                </a:solidFill>
              </a:rPr>
              <a:t>rapid switching back and forth is called multiprogramming</a:t>
            </a:r>
            <a:r>
              <a:rPr lang="en-US" dirty="0"/>
              <a:t>.</a:t>
            </a:r>
          </a:p>
          <a:p>
            <a:r>
              <a:rPr lang="en-US" dirty="0"/>
              <a:t>The </a:t>
            </a:r>
            <a:r>
              <a:rPr lang="en-US" b="1" dirty="0">
                <a:solidFill>
                  <a:schemeClr val="accent6"/>
                </a:solidFill>
              </a:rPr>
              <a:t>number of processes loaded simultaneously in memory is called degree of multiprogramming</a:t>
            </a:r>
            <a:r>
              <a:rPr lang="en-US" dirty="0"/>
              <a:t>.</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7653" t="8163"/>
          <a:stretch/>
        </p:blipFill>
        <p:spPr>
          <a:xfrm>
            <a:off x="6891032" y="2590800"/>
            <a:ext cx="5108222" cy="38100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9004" y="2711450"/>
            <a:ext cx="4165402" cy="2341895"/>
          </a:xfrm>
          <a:prstGeom prst="rect">
            <a:avLst/>
          </a:prstGeom>
        </p:spPr>
      </p:pic>
    </p:spTree>
    <p:extLst>
      <p:ext uri="{BB962C8B-B14F-4D97-AF65-F5344CB8AC3E}">
        <p14:creationId xmlns:p14="http://schemas.microsoft.com/office/powerpoint/2010/main" val="148763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Shortest Job First (SJF)</a:t>
            </a:r>
          </a:p>
        </p:txBody>
      </p:sp>
      <p:sp>
        <p:nvSpPr>
          <p:cNvPr id="5" name="Text Placeholder 4"/>
          <p:cNvSpPr>
            <a:spLocks noGrp="1"/>
          </p:cNvSpPr>
          <p:nvPr>
            <p:ph type="body" idx="1"/>
          </p:nvPr>
        </p:nvSpPr>
        <p:spPr/>
        <p:txBody>
          <a:bodyPr/>
          <a:lstStyle/>
          <a:p>
            <a:r>
              <a:rPr lang="en-US" dirty="0"/>
              <a:t>Section – 4.2</a:t>
            </a:r>
          </a:p>
          <a:p>
            <a:endParaRPr lang="en-US" dirty="0"/>
          </a:p>
        </p:txBody>
      </p:sp>
    </p:spTree>
    <p:extLst>
      <p:ext uri="{BB962C8B-B14F-4D97-AF65-F5344CB8AC3E}">
        <p14:creationId xmlns:p14="http://schemas.microsoft.com/office/powerpoint/2010/main" val="3769316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Job First (SJF)</a:t>
            </a:r>
          </a:p>
        </p:txBody>
      </p:sp>
      <p:sp>
        <p:nvSpPr>
          <p:cNvPr id="3" name="Content Placeholder 2"/>
          <p:cNvSpPr>
            <a:spLocks noGrp="1"/>
          </p:cNvSpPr>
          <p:nvPr>
            <p:ph idx="1"/>
          </p:nvPr>
        </p:nvSpPr>
        <p:spPr/>
        <p:txBody>
          <a:bodyPr/>
          <a:lstStyle/>
          <a:p>
            <a:r>
              <a:rPr lang="en-US" dirty="0"/>
              <a:t>Selection criteria:</a:t>
            </a:r>
          </a:p>
          <a:p>
            <a:pPr lvl="1"/>
            <a:r>
              <a:rPr lang="en-US" dirty="0"/>
              <a:t>The process, that </a:t>
            </a:r>
            <a:r>
              <a:rPr lang="en-US" b="1" dirty="0">
                <a:solidFill>
                  <a:schemeClr val="accent6"/>
                </a:solidFill>
              </a:rPr>
              <a:t>requires shortest time to complete execution, is served first</a:t>
            </a:r>
            <a:r>
              <a:rPr lang="en-US" dirty="0"/>
              <a:t>.</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Decision Mode:</a:t>
            </a:r>
          </a:p>
          <a:p>
            <a:pPr lvl="1"/>
            <a:r>
              <a:rPr lang="en-US" b="1" dirty="0">
                <a:solidFill>
                  <a:schemeClr val="accent6"/>
                </a:solidFill>
              </a:rPr>
              <a:t>Non preemptive</a:t>
            </a:r>
            <a:r>
              <a:rPr lang="en-US" dirty="0"/>
              <a:t>: </a:t>
            </a:r>
            <a:r>
              <a:rPr lang="en-US" b="1" dirty="0">
                <a:solidFill>
                  <a:schemeClr val="accent6"/>
                </a:solidFill>
              </a:rPr>
              <a:t>Once a process is selected, it runs until it is blocked </a:t>
            </a:r>
            <a:r>
              <a:rPr lang="en-US" dirty="0"/>
              <a:t>for an I/O or some other event or it is terminated.</a:t>
            </a:r>
          </a:p>
          <a:p>
            <a:r>
              <a:rPr lang="en-US" dirty="0"/>
              <a:t>Implementation:</a:t>
            </a:r>
          </a:p>
          <a:p>
            <a:pPr lvl="1"/>
            <a:r>
              <a:rPr lang="en-US" dirty="0"/>
              <a:t>This strategy can be easily </a:t>
            </a:r>
            <a:r>
              <a:rPr lang="en-US" b="1" dirty="0">
                <a:solidFill>
                  <a:schemeClr val="accent6"/>
                </a:solidFill>
              </a:rPr>
              <a:t>implemented by using sorted FIFO </a:t>
            </a:r>
            <a:r>
              <a:rPr lang="en-US" dirty="0"/>
              <a:t>(First In First Out) queue. </a:t>
            </a:r>
          </a:p>
          <a:p>
            <a:pPr lvl="1"/>
            <a:r>
              <a:rPr lang="en-US" dirty="0"/>
              <a:t>All processes in a queue are </a:t>
            </a:r>
            <a:r>
              <a:rPr lang="en-US" b="1" dirty="0">
                <a:solidFill>
                  <a:schemeClr val="accent6"/>
                </a:solidFill>
              </a:rPr>
              <a:t>sorted in ascending order based on their required CPU bursts</a:t>
            </a:r>
            <a:r>
              <a:rPr lang="en-US" dirty="0"/>
              <a:t>. </a:t>
            </a:r>
          </a:p>
          <a:p>
            <a:pPr lvl="1"/>
            <a:r>
              <a:rPr lang="en-US" dirty="0"/>
              <a:t>When CPU becomes free, a process from the first position in a queue is selected to run.</a:t>
            </a:r>
          </a:p>
        </p:txBody>
      </p:sp>
      <p:sp>
        <p:nvSpPr>
          <p:cNvPr id="4" name="Rectangle 3"/>
          <p:cNvSpPr/>
          <p:nvPr/>
        </p:nvSpPr>
        <p:spPr>
          <a:xfrm>
            <a:off x="3733800" y="2102225"/>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p:nvPr/>
        </p:nvCxnSpPr>
        <p:spPr>
          <a:xfrm>
            <a:off x="5453064" y="2102225"/>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000" y="2102225"/>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2102225"/>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02281" y="2245070"/>
            <a:ext cx="731520" cy="400110"/>
          </a:xfrm>
          <a:prstGeom prst="rect">
            <a:avLst/>
          </a:prstGeom>
          <a:noFill/>
        </p:spPr>
        <p:txBody>
          <a:bodyPr wrap="square" rtlCol="0">
            <a:spAutoFit/>
          </a:bodyPr>
          <a:lstStyle/>
          <a:p>
            <a:pPr algn="r"/>
            <a:r>
              <a:rPr lang="en-US" sz="2000" dirty="0"/>
              <a:t>Head</a:t>
            </a:r>
          </a:p>
        </p:txBody>
      </p:sp>
      <p:sp>
        <p:nvSpPr>
          <p:cNvPr id="9" name="TextBox 8"/>
          <p:cNvSpPr txBox="1"/>
          <p:nvPr/>
        </p:nvSpPr>
        <p:spPr>
          <a:xfrm>
            <a:off x="7162800" y="2245070"/>
            <a:ext cx="640080" cy="400110"/>
          </a:xfrm>
          <a:prstGeom prst="rect">
            <a:avLst/>
          </a:prstGeom>
          <a:noFill/>
        </p:spPr>
        <p:txBody>
          <a:bodyPr wrap="square" rtlCol="0">
            <a:spAutoFit/>
          </a:bodyPr>
          <a:lstStyle/>
          <a:p>
            <a:r>
              <a:rPr lang="en-US" sz="2000" dirty="0"/>
              <a:t>Tail</a:t>
            </a:r>
          </a:p>
        </p:txBody>
      </p:sp>
      <p:sp>
        <p:nvSpPr>
          <p:cNvPr id="10" name="TextBox 9"/>
          <p:cNvSpPr txBox="1"/>
          <p:nvPr/>
        </p:nvSpPr>
        <p:spPr>
          <a:xfrm>
            <a:off x="3748648" y="2252764"/>
            <a:ext cx="822960" cy="402336"/>
          </a:xfrm>
          <a:prstGeom prst="rect">
            <a:avLst/>
          </a:prstGeom>
          <a:noFill/>
        </p:spPr>
        <p:txBody>
          <a:bodyPr wrap="square" rtlCol="0">
            <a:spAutoFit/>
          </a:bodyPr>
          <a:lstStyle/>
          <a:p>
            <a:pPr algn="r"/>
            <a:r>
              <a:rPr lang="en-US" sz="2000" dirty="0"/>
              <a:t>P1 </a:t>
            </a:r>
            <a:r>
              <a:rPr lang="en-US" dirty="0"/>
              <a:t>(2)</a:t>
            </a:r>
            <a:endParaRPr lang="en-US" sz="2000" dirty="0"/>
          </a:p>
        </p:txBody>
      </p:sp>
      <p:sp>
        <p:nvSpPr>
          <p:cNvPr id="11" name="TextBox 10"/>
          <p:cNvSpPr txBox="1"/>
          <p:nvPr/>
        </p:nvSpPr>
        <p:spPr>
          <a:xfrm>
            <a:off x="4613742" y="2252764"/>
            <a:ext cx="822960" cy="400110"/>
          </a:xfrm>
          <a:prstGeom prst="rect">
            <a:avLst/>
          </a:prstGeom>
          <a:noFill/>
        </p:spPr>
        <p:txBody>
          <a:bodyPr wrap="square" rtlCol="0">
            <a:spAutoFit/>
          </a:bodyPr>
          <a:lstStyle/>
          <a:p>
            <a:pPr algn="r"/>
            <a:r>
              <a:rPr lang="en-US" sz="2000" dirty="0"/>
              <a:t>P2 </a:t>
            </a:r>
            <a:r>
              <a:rPr lang="en-US" dirty="0"/>
              <a:t>(6)</a:t>
            </a:r>
          </a:p>
        </p:txBody>
      </p:sp>
      <p:sp>
        <p:nvSpPr>
          <p:cNvPr id="12" name="TextBox 11"/>
          <p:cNvSpPr txBox="1"/>
          <p:nvPr/>
        </p:nvSpPr>
        <p:spPr>
          <a:xfrm>
            <a:off x="7965279" y="2260459"/>
            <a:ext cx="822960" cy="402336"/>
          </a:xfrm>
          <a:prstGeom prst="rect">
            <a:avLst/>
          </a:prstGeom>
          <a:noFill/>
        </p:spPr>
        <p:txBody>
          <a:bodyPr wrap="square" rtlCol="0">
            <a:spAutoFit/>
          </a:bodyPr>
          <a:lstStyle/>
          <a:p>
            <a:pPr algn="r"/>
            <a:r>
              <a:rPr lang="en-US" sz="2000" dirty="0"/>
              <a:t>P3 </a:t>
            </a:r>
            <a:r>
              <a:rPr lang="en-US" dirty="0"/>
              <a:t>(3)</a:t>
            </a:r>
            <a:endParaRPr lang="en-US" sz="2000"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225296" y="2002536"/>
            <a:ext cx="1005155" cy="898372"/>
          </a:xfrm>
          <a:prstGeom prst="rect">
            <a:avLst/>
          </a:prstGeom>
        </p:spPr>
      </p:pic>
      <p:sp>
        <p:nvSpPr>
          <p:cNvPr id="14" name="TextBox 13"/>
          <p:cNvSpPr txBox="1"/>
          <p:nvPr/>
        </p:nvSpPr>
        <p:spPr>
          <a:xfrm>
            <a:off x="4712016" y="1702115"/>
            <a:ext cx="1463040" cy="400110"/>
          </a:xfrm>
          <a:prstGeom prst="rect">
            <a:avLst/>
          </a:prstGeom>
          <a:noFill/>
        </p:spPr>
        <p:txBody>
          <a:bodyPr wrap="square" rtlCol="0">
            <a:spAutoFit/>
          </a:bodyPr>
          <a:lstStyle/>
          <a:p>
            <a:pPr algn="r"/>
            <a:r>
              <a:rPr lang="en-US" sz="2000" dirty="0"/>
              <a:t>Ready queue</a:t>
            </a:r>
          </a:p>
        </p:txBody>
      </p:sp>
      <p:sp>
        <p:nvSpPr>
          <p:cNvPr id="15" name="TextBox 14"/>
          <p:cNvSpPr txBox="1"/>
          <p:nvPr/>
        </p:nvSpPr>
        <p:spPr>
          <a:xfrm>
            <a:off x="2105670" y="2245070"/>
            <a:ext cx="822960" cy="365760"/>
          </a:xfrm>
          <a:prstGeom prst="rect">
            <a:avLst/>
          </a:prstGeom>
          <a:noFill/>
        </p:spPr>
        <p:txBody>
          <a:bodyPr wrap="square" rtlCol="0">
            <a:spAutoFit/>
          </a:bodyPr>
          <a:lstStyle/>
          <a:p>
            <a:pPr algn="r"/>
            <a:r>
              <a:rPr lang="en-US" sz="2000" dirty="0"/>
              <a:t>P0 </a:t>
            </a:r>
            <a:r>
              <a:rPr lang="en-US" dirty="0"/>
              <a:t>(4)</a:t>
            </a:r>
            <a:endParaRPr lang="en-US" sz="2000" dirty="0"/>
          </a:p>
        </p:txBody>
      </p:sp>
    </p:spTree>
    <p:extLst>
      <p:ext uri="{BB962C8B-B14F-4D97-AF65-F5344CB8AC3E}">
        <p14:creationId xmlns:p14="http://schemas.microsoft.com/office/powerpoint/2010/main" val="20232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1" nodeType="clickEffect">
                                  <p:stCondLst>
                                    <p:cond delay="0"/>
                                  </p:stCondLst>
                                  <p:childTnLst>
                                    <p:animMotion origin="layout" path="M 3.125E-6 4.07407E-6 L 0.07031 -0.00139 " pathEditMode="relative" rAng="0" ptsTypes="AA">
                                      <p:cBhvr>
                                        <p:cTn id="53" dur="2000" fill="hold"/>
                                        <p:tgtEl>
                                          <p:spTgt spid="11"/>
                                        </p:tgtEl>
                                        <p:attrNameLst>
                                          <p:attrName>ppt_x</p:attrName>
                                          <p:attrName>ppt_y</p:attrName>
                                        </p:attrNameLst>
                                      </p:cBhvr>
                                      <p:rCtr x="3516" y="-69"/>
                                    </p:animMotion>
                                  </p:childTnLst>
                                </p:cTn>
                              </p:par>
                            </p:childTnLst>
                          </p:cTn>
                        </p:par>
                      </p:childTnLst>
                    </p:cTn>
                  </p:par>
                  <p:par>
                    <p:cTn id="54" fill="hold">
                      <p:stCondLst>
                        <p:cond delay="indefinite"/>
                      </p:stCondLst>
                      <p:childTnLst>
                        <p:par>
                          <p:cTn id="55" fill="hold">
                            <p:stCondLst>
                              <p:cond delay="0"/>
                            </p:stCondLst>
                            <p:childTnLst>
                              <p:par>
                                <p:cTn id="56" presetID="35" presetClass="path" presetSubtype="0" accel="50000" decel="50000" fill="hold" grpId="1" nodeType="clickEffect">
                                  <p:stCondLst>
                                    <p:cond delay="0"/>
                                  </p:stCondLst>
                                  <p:childTnLst>
                                    <p:animMotion origin="layout" path="M 8.33333E-7 3.7037E-6 L -0.27487 -0.00116 " pathEditMode="relative" rAng="0" ptsTypes="AA">
                                      <p:cBhvr>
                                        <p:cTn id="57" dur="2000" fill="hold"/>
                                        <p:tgtEl>
                                          <p:spTgt spid="12"/>
                                        </p:tgtEl>
                                        <p:attrNameLst>
                                          <p:attrName>ppt_x</p:attrName>
                                          <p:attrName>ppt_y</p:attrName>
                                        </p:attrNameLst>
                                      </p:cBhvr>
                                      <p:rCtr x="-13789" y="-69"/>
                                    </p:animMotion>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Effect transition="in" filter="fade">
                                      <p:cBhvr>
                                        <p:cTn id="62" dur="500"/>
                                        <p:tgtEl>
                                          <p:spTgt spid="3">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Effect transition="in" filter="fade">
                                      <p:cBhvr>
                                        <p:cTn id="67" dur="500"/>
                                        <p:tgtEl>
                                          <p:spTgt spid="3">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fade">
                                      <p:cBhvr>
                                        <p:cTn id="72" dur="500"/>
                                        <p:tgtEl>
                                          <p:spTgt spid="3">
                                            <p:txEl>
                                              <p:pRg st="8" end="8"/>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animEffect transition="in" filter="fade">
                                      <p:cBhvr>
                                        <p:cTn id="77" dur="500"/>
                                        <p:tgtEl>
                                          <p:spTgt spid="3">
                                            <p:txEl>
                                              <p:pRg st="9" end="9"/>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500"/>
                                        <p:tgtEl>
                                          <p:spTgt spid="3">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1" end="11"/>
                                            </p:txEl>
                                          </p:spTgt>
                                        </p:tgtEl>
                                        <p:attrNameLst>
                                          <p:attrName>style.visibility</p:attrName>
                                        </p:attrNameLst>
                                      </p:cBhvr>
                                      <p:to>
                                        <p:strVal val="visible"/>
                                      </p:to>
                                    </p:set>
                                    <p:animEffect transition="in" filter="fade">
                                      <p:cBhvr>
                                        <p:cTn id="8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1" grpId="0"/>
      <p:bldP spid="11" grpId="1"/>
      <p:bldP spid="12" grpId="0"/>
      <p:bldP spid="12" grpId="1"/>
      <p:bldP spid="14" grpId="0"/>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Job First (SJF)</a:t>
            </a:r>
          </a:p>
        </p:txBody>
      </p:sp>
      <p:sp>
        <p:nvSpPr>
          <p:cNvPr id="3" name="Content Placeholder 2"/>
          <p:cNvSpPr>
            <a:spLocks noGrp="1"/>
          </p:cNvSpPr>
          <p:nvPr>
            <p:ph idx="1"/>
          </p:nvPr>
        </p:nvSpPr>
        <p:spPr>
          <a:xfrm>
            <a:off x="131179" y="858826"/>
            <a:ext cx="11929641" cy="559056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a:t>
            </a:r>
          </a:p>
          <a:p>
            <a:endParaRPr lang="en-US" dirty="0"/>
          </a:p>
          <a:p>
            <a:endParaRPr lang="en-US" dirty="0"/>
          </a:p>
          <a:p>
            <a:r>
              <a:rPr lang="en-US" dirty="0"/>
              <a:t>Average Turnaround Time:	 (10+21+9+11)/4 	=	12.75 </a:t>
            </a:r>
            <a:r>
              <a:rPr lang="en-US" dirty="0" err="1"/>
              <a:t>ms.</a:t>
            </a:r>
            <a:endParaRPr lang="en-US" dirty="0"/>
          </a:p>
          <a:p>
            <a:r>
              <a:rPr lang="en-US" dirty="0"/>
              <a:t>Average Waiting Time:	 (0+15+7+7)/4  	=	7.25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23222" y="925219"/>
          <a:ext cx="4585654" cy="3017520"/>
        </p:xfrm>
        <a:graphic>
          <a:graphicData uri="http://schemas.openxmlformats.org/drawingml/2006/table">
            <a:tbl>
              <a:tblPr firstRow="1" bandRow="1">
                <a:tableStyleId>{8EC20E35-A176-4012-BC5E-935CFFF8708E}</a:tableStyleId>
              </a:tblPr>
              <a:tblGrid>
                <a:gridCol w="1241743">
                  <a:extLst>
                    <a:ext uri="{9D8B030D-6E8A-4147-A177-3AD203B41FA5}">
                      <a16:colId xmlns:a16="http://schemas.microsoft.com/office/drawing/2014/main" val="20000"/>
                    </a:ext>
                  </a:extLst>
                </a:gridCol>
                <a:gridCol w="1752918">
                  <a:extLst>
                    <a:ext uri="{9D8B030D-6E8A-4147-A177-3AD203B41FA5}">
                      <a16:colId xmlns:a16="http://schemas.microsoft.com/office/drawing/2014/main" val="20001"/>
                    </a:ext>
                  </a:extLst>
                </a:gridCol>
                <a:gridCol w="1590993">
                  <a:extLst>
                    <a:ext uri="{9D8B030D-6E8A-4147-A177-3AD203B41FA5}">
                      <a16:colId xmlns:a16="http://schemas.microsoft.com/office/drawing/2014/main" val="20002"/>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92658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175391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30043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84791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339516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33" name="Rectangle 32"/>
          <p:cNvSpPr/>
          <p:nvPr/>
        </p:nvSpPr>
        <p:spPr>
          <a:xfrm>
            <a:off x="3264848" y="4279900"/>
            <a:ext cx="2286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37" name="Rectangle 36"/>
          <p:cNvSpPr/>
          <p:nvPr/>
        </p:nvSpPr>
        <p:spPr>
          <a:xfrm>
            <a:off x="6912000" y="4277920"/>
            <a:ext cx="13716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38" name="Rectangle 37"/>
          <p:cNvSpPr/>
          <p:nvPr/>
        </p:nvSpPr>
        <p:spPr>
          <a:xfrm>
            <a:off x="5547939" y="4279900"/>
            <a:ext cx="4572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39" name="Rectangle 38"/>
          <p:cNvSpPr/>
          <p:nvPr/>
        </p:nvSpPr>
        <p:spPr>
          <a:xfrm>
            <a:off x="5997600" y="4279900"/>
            <a:ext cx="9144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40" name="TextBox 39"/>
          <p:cNvSpPr txBox="1"/>
          <p:nvPr/>
        </p:nvSpPr>
        <p:spPr>
          <a:xfrm>
            <a:off x="3134056" y="4737100"/>
            <a:ext cx="318448" cy="381000"/>
          </a:xfrm>
          <a:prstGeom prst="rect">
            <a:avLst/>
          </a:prstGeom>
          <a:noFill/>
        </p:spPr>
        <p:txBody>
          <a:bodyPr wrap="square" rtlCol="0">
            <a:spAutoFit/>
          </a:bodyPr>
          <a:lstStyle/>
          <a:p>
            <a:r>
              <a:rPr lang="en-US" dirty="0"/>
              <a:t>0</a:t>
            </a:r>
          </a:p>
        </p:txBody>
      </p:sp>
      <p:sp>
        <p:nvSpPr>
          <p:cNvPr id="41" name="TextBox 40"/>
          <p:cNvSpPr txBox="1"/>
          <p:nvPr/>
        </p:nvSpPr>
        <p:spPr>
          <a:xfrm>
            <a:off x="5326418" y="4737100"/>
            <a:ext cx="437735" cy="369332"/>
          </a:xfrm>
          <a:prstGeom prst="rect">
            <a:avLst/>
          </a:prstGeom>
          <a:noFill/>
        </p:spPr>
        <p:txBody>
          <a:bodyPr wrap="square" rtlCol="0">
            <a:spAutoFit/>
          </a:bodyPr>
          <a:lstStyle/>
          <a:p>
            <a:r>
              <a:rPr lang="en-US" dirty="0"/>
              <a:t>10</a:t>
            </a:r>
          </a:p>
        </p:txBody>
      </p:sp>
      <p:sp>
        <p:nvSpPr>
          <p:cNvPr id="42" name="TextBox 41"/>
          <p:cNvSpPr txBox="1"/>
          <p:nvPr/>
        </p:nvSpPr>
        <p:spPr>
          <a:xfrm>
            <a:off x="6692512" y="4737100"/>
            <a:ext cx="436973" cy="369332"/>
          </a:xfrm>
          <a:prstGeom prst="rect">
            <a:avLst/>
          </a:prstGeom>
          <a:noFill/>
        </p:spPr>
        <p:txBody>
          <a:bodyPr wrap="square" rtlCol="0">
            <a:spAutoFit/>
          </a:bodyPr>
          <a:lstStyle/>
          <a:p>
            <a:r>
              <a:rPr lang="en-US" dirty="0"/>
              <a:t>16</a:t>
            </a:r>
          </a:p>
        </p:txBody>
      </p:sp>
      <p:sp>
        <p:nvSpPr>
          <p:cNvPr id="43" name="TextBox 42"/>
          <p:cNvSpPr txBox="1"/>
          <p:nvPr/>
        </p:nvSpPr>
        <p:spPr>
          <a:xfrm>
            <a:off x="5765800" y="4737100"/>
            <a:ext cx="438912" cy="369332"/>
          </a:xfrm>
          <a:prstGeom prst="rect">
            <a:avLst/>
          </a:prstGeom>
          <a:noFill/>
        </p:spPr>
        <p:txBody>
          <a:bodyPr wrap="square" rtlCol="0">
            <a:spAutoFit/>
          </a:bodyPr>
          <a:lstStyle/>
          <a:p>
            <a:r>
              <a:rPr lang="en-US" dirty="0"/>
              <a:t>12</a:t>
            </a:r>
          </a:p>
        </p:txBody>
      </p:sp>
      <p:sp>
        <p:nvSpPr>
          <p:cNvPr id="44" name="TextBox 43"/>
          <p:cNvSpPr txBox="1"/>
          <p:nvPr/>
        </p:nvSpPr>
        <p:spPr>
          <a:xfrm>
            <a:off x="8067369" y="4737100"/>
            <a:ext cx="448784" cy="369332"/>
          </a:xfrm>
          <a:prstGeom prst="rect">
            <a:avLst/>
          </a:prstGeom>
          <a:noFill/>
        </p:spPr>
        <p:txBody>
          <a:bodyPr wrap="square" rtlCol="0">
            <a:spAutoFit/>
          </a:bodyPr>
          <a:lstStyle/>
          <a:p>
            <a:r>
              <a:rPr lang="en-US" dirty="0"/>
              <a:t>22</a:t>
            </a:r>
          </a:p>
        </p:txBody>
      </p:sp>
      <p:cxnSp>
        <p:nvCxnSpPr>
          <p:cNvPr id="45" name="Straight Connector 44"/>
          <p:cNvCxnSpPr/>
          <p:nvPr/>
        </p:nvCxnSpPr>
        <p:spPr>
          <a:xfrm>
            <a:off x="3264848" y="4279900"/>
            <a:ext cx="0" cy="457200"/>
          </a:xfrm>
          <a:prstGeom prst="line">
            <a:avLst/>
          </a:prstGeom>
          <a:ln w="28575">
            <a:solidFill>
              <a:schemeClr val="tx2"/>
            </a:solidFill>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343539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fade">
                                      <p:cBhvr>
                                        <p:cTn id="120" dur="500"/>
                                        <p:tgtEl>
                                          <p:spTgt spid="35"/>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3">
                                            <p:txEl>
                                              <p:pRg st="10" end="10"/>
                                            </p:txEl>
                                          </p:spTgt>
                                        </p:tgtEl>
                                        <p:attrNameLst>
                                          <p:attrName>style.visibility</p:attrName>
                                        </p:attrNameLst>
                                      </p:cBhvr>
                                      <p:to>
                                        <p:strVal val="visible"/>
                                      </p:to>
                                    </p:set>
                                    <p:animEffect transition="in" filter="fade">
                                      <p:cBhvr>
                                        <p:cTn id="130" dur="500"/>
                                        <p:tgtEl>
                                          <p:spTgt spid="3">
                                            <p:txEl>
                                              <p:pRg st="10" end="10"/>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
                                            <p:txEl>
                                              <p:pRg st="11" end="11"/>
                                            </p:txEl>
                                          </p:spTgt>
                                        </p:tgtEl>
                                        <p:attrNameLst>
                                          <p:attrName>style.visibility</p:attrName>
                                        </p:attrNameLst>
                                      </p:cBhvr>
                                      <p:to>
                                        <p:strVal val="visible"/>
                                      </p:to>
                                    </p:set>
                                    <p:animEffect transition="in" filter="fade">
                                      <p:cBhvr>
                                        <p:cTn id="1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8" grpId="0" animBg="1"/>
      <p:bldP spid="39" grpId="0" animBg="1"/>
      <p:bldP spid="40" grpId="0"/>
      <p:bldP spid="41" grpId="0"/>
      <p:bldP spid="42" grpId="0"/>
      <p:bldP spid="43" grpId="0"/>
      <p:bldP spid="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Job First (SJF)</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Less waiting time.</a:t>
            </a:r>
          </a:p>
          <a:p>
            <a:pPr lvl="1"/>
            <a:r>
              <a:rPr lang="en-US" b="1" dirty="0">
                <a:solidFill>
                  <a:schemeClr val="accent6"/>
                </a:solidFill>
              </a:rPr>
              <a:t>Good response for short processes.</a:t>
            </a:r>
            <a:endParaRPr lang="en-US" dirty="0"/>
          </a:p>
          <a:p>
            <a:r>
              <a:rPr lang="en-US" dirty="0"/>
              <a:t>Disadvantages </a:t>
            </a:r>
          </a:p>
          <a:p>
            <a:pPr lvl="1"/>
            <a:r>
              <a:rPr lang="en-US" dirty="0"/>
              <a:t>It is </a:t>
            </a:r>
            <a:r>
              <a:rPr lang="en-US" b="1" dirty="0">
                <a:solidFill>
                  <a:schemeClr val="accent6"/>
                </a:solidFill>
              </a:rPr>
              <a:t>difficult to estimate time required </a:t>
            </a:r>
            <a:r>
              <a:rPr lang="en-US" dirty="0"/>
              <a:t>to complete execution.</a:t>
            </a:r>
          </a:p>
          <a:p>
            <a:pPr lvl="1"/>
            <a:r>
              <a:rPr lang="en-US" b="1" dirty="0">
                <a:solidFill>
                  <a:schemeClr val="accent6"/>
                </a:solidFill>
              </a:rPr>
              <a:t>Starvation is possible for long process</a:t>
            </a:r>
            <a:r>
              <a:rPr lang="en-US" dirty="0"/>
              <a:t>. Long process may wait forever.</a:t>
            </a:r>
          </a:p>
          <a:p>
            <a:pPr lvl="2"/>
            <a:r>
              <a:rPr lang="en-US" dirty="0"/>
              <a:t>Starvation is the </a:t>
            </a:r>
            <a:r>
              <a:rPr lang="en-US" dirty="0">
                <a:solidFill>
                  <a:schemeClr val="accent6"/>
                </a:solidFill>
              </a:rPr>
              <a:t>problem that occurs when high priority processes keep executing and low priority processes get blocked for indefinite time</a:t>
            </a:r>
            <a:r>
              <a:rPr lang="en-US" dirty="0"/>
              <a:t>.</a:t>
            </a:r>
          </a:p>
        </p:txBody>
      </p:sp>
    </p:spTree>
    <p:extLst>
      <p:ext uri="{BB962C8B-B14F-4D97-AF65-F5344CB8AC3E}">
        <p14:creationId xmlns:p14="http://schemas.microsoft.com/office/powerpoint/2010/main" val="258523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Shortest Remaining Time Next (SRTN)</a:t>
            </a:r>
          </a:p>
        </p:txBody>
      </p:sp>
      <p:sp>
        <p:nvSpPr>
          <p:cNvPr id="5" name="Text Placeholder 4"/>
          <p:cNvSpPr>
            <a:spLocks noGrp="1"/>
          </p:cNvSpPr>
          <p:nvPr>
            <p:ph type="body" idx="1"/>
          </p:nvPr>
        </p:nvSpPr>
        <p:spPr/>
        <p:txBody>
          <a:bodyPr/>
          <a:lstStyle/>
          <a:p>
            <a:r>
              <a:rPr lang="en-US" dirty="0"/>
              <a:t>Section – 4.3</a:t>
            </a:r>
          </a:p>
          <a:p>
            <a:endParaRPr lang="en-US" dirty="0"/>
          </a:p>
        </p:txBody>
      </p:sp>
    </p:spTree>
    <p:extLst>
      <p:ext uri="{BB962C8B-B14F-4D97-AF65-F5344CB8AC3E}">
        <p14:creationId xmlns:p14="http://schemas.microsoft.com/office/powerpoint/2010/main" val="3967465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Remaining Time Next (SRTN)</a:t>
            </a:r>
          </a:p>
        </p:txBody>
      </p:sp>
      <p:sp>
        <p:nvSpPr>
          <p:cNvPr id="3" name="Content Placeholder 2"/>
          <p:cNvSpPr>
            <a:spLocks noGrp="1"/>
          </p:cNvSpPr>
          <p:nvPr>
            <p:ph idx="1"/>
          </p:nvPr>
        </p:nvSpPr>
        <p:spPr/>
        <p:txBody>
          <a:bodyPr/>
          <a:lstStyle/>
          <a:p>
            <a:r>
              <a:rPr lang="en-US" dirty="0"/>
              <a:t>Selection criteria:</a:t>
            </a:r>
          </a:p>
          <a:p>
            <a:pPr lvl="1"/>
            <a:r>
              <a:rPr lang="en-US" dirty="0"/>
              <a:t>The process, </a:t>
            </a:r>
            <a:r>
              <a:rPr lang="en-US" b="1" dirty="0">
                <a:solidFill>
                  <a:schemeClr val="accent6"/>
                </a:solidFill>
              </a:rPr>
              <a:t>whose remaining run time is shortest, is served first</a:t>
            </a:r>
            <a:r>
              <a:rPr lang="en-US" dirty="0"/>
              <a:t>. This is a </a:t>
            </a:r>
            <a:r>
              <a:rPr lang="en-US" b="1" dirty="0">
                <a:solidFill>
                  <a:schemeClr val="accent6"/>
                </a:solidFill>
              </a:rPr>
              <a:t>preemptive version of SJF </a:t>
            </a:r>
            <a:r>
              <a:rPr lang="en-US" dirty="0"/>
              <a:t>scheduling.</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Decision Mode:</a:t>
            </a:r>
          </a:p>
          <a:p>
            <a:pPr lvl="1"/>
            <a:r>
              <a:rPr lang="en-US" b="1" dirty="0">
                <a:solidFill>
                  <a:schemeClr val="accent6"/>
                </a:solidFill>
              </a:rPr>
              <a:t>Preemptive</a:t>
            </a:r>
            <a:r>
              <a:rPr lang="en-US" dirty="0"/>
              <a:t>: </a:t>
            </a:r>
            <a:r>
              <a:rPr lang="en-US" b="1" dirty="0">
                <a:solidFill>
                  <a:schemeClr val="accent6"/>
                </a:solidFill>
              </a:rPr>
              <a:t>When a new process arrives, its total time is compared to the current process remaining run time</a:t>
            </a:r>
            <a:r>
              <a:rPr lang="en-US" dirty="0"/>
              <a:t>. </a:t>
            </a:r>
          </a:p>
          <a:p>
            <a:pPr lvl="1"/>
            <a:r>
              <a:rPr lang="en-US" dirty="0"/>
              <a:t>If the </a:t>
            </a:r>
            <a:r>
              <a:rPr lang="en-US" b="1" dirty="0">
                <a:solidFill>
                  <a:schemeClr val="accent6"/>
                </a:solidFill>
              </a:rPr>
              <a:t>new process needs less time to finish than the current process, the current process is suspended and the new job is started</a:t>
            </a:r>
            <a:r>
              <a:rPr lang="en-US" dirty="0"/>
              <a:t>.</a:t>
            </a:r>
          </a:p>
          <a:p>
            <a:r>
              <a:rPr lang="en-US" dirty="0"/>
              <a:t>Implementation:</a:t>
            </a:r>
          </a:p>
          <a:p>
            <a:pPr lvl="1"/>
            <a:r>
              <a:rPr lang="en-US" dirty="0"/>
              <a:t>This strategy can also be implemented by using </a:t>
            </a:r>
            <a:r>
              <a:rPr lang="en-US" b="1" dirty="0">
                <a:solidFill>
                  <a:schemeClr val="accent6"/>
                </a:solidFill>
              </a:rPr>
              <a:t>sorted FIFO queue</a:t>
            </a:r>
            <a:r>
              <a:rPr lang="en-US" dirty="0"/>
              <a:t>. </a:t>
            </a:r>
          </a:p>
          <a:p>
            <a:pPr lvl="1"/>
            <a:r>
              <a:rPr lang="en-US" dirty="0"/>
              <a:t>All processes in a queue are </a:t>
            </a:r>
            <a:r>
              <a:rPr lang="en-US" b="1" dirty="0">
                <a:solidFill>
                  <a:schemeClr val="accent6"/>
                </a:solidFill>
              </a:rPr>
              <a:t>sorted in ascending order on their remaining run time</a:t>
            </a:r>
            <a:r>
              <a:rPr lang="en-US" dirty="0"/>
              <a:t>. </a:t>
            </a:r>
          </a:p>
          <a:p>
            <a:pPr lvl="1"/>
            <a:r>
              <a:rPr lang="en-US" dirty="0"/>
              <a:t>When CPU becomes free, a process from the first position in a queue is selected to run.</a:t>
            </a:r>
          </a:p>
        </p:txBody>
      </p:sp>
      <p:sp>
        <p:nvSpPr>
          <p:cNvPr id="4" name="Rectangle 3"/>
          <p:cNvSpPr/>
          <p:nvPr/>
        </p:nvSpPr>
        <p:spPr>
          <a:xfrm>
            <a:off x="3733800" y="2303930"/>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p:nvPr/>
        </p:nvCxnSpPr>
        <p:spPr>
          <a:xfrm>
            <a:off x="5453064" y="23039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000" y="23039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23039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02281" y="2446775"/>
            <a:ext cx="731520" cy="400110"/>
          </a:xfrm>
          <a:prstGeom prst="rect">
            <a:avLst/>
          </a:prstGeom>
          <a:noFill/>
        </p:spPr>
        <p:txBody>
          <a:bodyPr wrap="square" rtlCol="0">
            <a:spAutoFit/>
          </a:bodyPr>
          <a:lstStyle/>
          <a:p>
            <a:pPr algn="r"/>
            <a:r>
              <a:rPr lang="en-US" sz="2000" dirty="0"/>
              <a:t>Head</a:t>
            </a:r>
          </a:p>
        </p:txBody>
      </p:sp>
      <p:sp>
        <p:nvSpPr>
          <p:cNvPr id="9" name="TextBox 8"/>
          <p:cNvSpPr txBox="1"/>
          <p:nvPr/>
        </p:nvSpPr>
        <p:spPr>
          <a:xfrm>
            <a:off x="7162800" y="2446775"/>
            <a:ext cx="640080" cy="400110"/>
          </a:xfrm>
          <a:prstGeom prst="rect">
            <a:avLst/>
          </a:prstGeom>
          <a:noFill/>
        </p:spPr>
        <p:txBody>
          <a:bodyPr wrap="square" rtlCol="0">
            <a:spAutoFit/>
          </a:bodyPr>
          <a:lstStyle/>
          <a:p>
            <a:r>
              <a:rPr lang="en-US" sz="2000" dirty="0"/>
              <a:t>Tail</a:t>
            </a:r>
          </a:p>
        </p:txBody>
      </p:sp>
      <p:sp>
        <p:nvSpPr>
          <p:cNvPr id="10" name="TextBox 9"/>
          <p:cNvSpPr txBox="1"/>
          <p:nvPr/>
        </p:nvSpPr>
        <p:spPr>
          <a:xfrm>
            <a:off x="3748648" y="2454469"/>
            <a:ext cx="822960" cy="402336"/>
          </a:xfrm>
          <a:prstGeom prst="rect">
            <a:avLst/>
          </a:prstGeom>
          <a:noFill/>
        </p:spPr>
        <p:txBody>
          <a:bodyPr wrap="square" rtlCol="0">
            <a:spAutoFit/>
          </a:bodyPr>
          <a:lstStyle/>
          <a:p>
            <a:pPr algn="r"/>
            <a:r>
              <a:rPr lang="en-US" sz="2000" dirty="0"/>
              <a:t>P1 </a:t>
            </a:r>
            <a:r>
              <a:rPr lang="en-US" dirty="0"/>
              <a:t>(2)</a:t>
            </a:r>
            <a:endParaRPr lang="en-US" sz="2000" dirty="0"/>
          </a:p>
        </p:txBody>
      </p:sp>
      <p:sp>
        <p:nvSpPr>
          <p:cNvPr id="11" name="TextBox 10"/>
          <p:cNvSpPr txBox="1"/>
          <p:nvPr/>
        </p:nvSpPr>
        <p:spPr>
          <a:xfrm>
            <a:off x="4613742" y="2454469"/>
            <a:ext cx="822960" cy="400110"/>
          </a:xfrm>
          <a:prstGeom prst="rect">
            <a:avLst/>
          </a:prstGeom>
          <a:noFill/>
        </p:spPr>
        <p:txBody>
          <a:bodyPr wrap="square" rtlCol="0">
            <a:spAutoFit/>
          </a:bodyPr>
          <a:lstStyle/>
          <a:p>
            <a:pPr algn="r"/>
            <a:r>
              <a:rPr lang="en-US" sz="2000" dirty="0"/>
              <a:t>P2 </a:t>
            </a:r>
            <a:r>
              <a:rPr lang="en-US" dirty="0"/>
              <a:t>(6)</a:t>
            </a:r>
          </a:p>
        </p:txBody>
      </p:sp>
      <p:sp>
        <p:nvSpPr>
          <p:cNvPr id="12" name="TextBox 11"/>
          <p:cNvSpPr txBox="1"/>
          <p:nvPr/>
        </p:nvSpPr>
        <p:spPr>
          <a:xfrm>
            <a:off x="7965279" y="2462164"/>
            <a:ext cx="822960" cy="402336"/>
          </a:xfrm>
          <a:prstGeom prst="rect">
            <a:avLst/>
          </a:prstGeom>
          <a:noFill/>
        </p:spPr>
        <p:txBody>
          <a:bodyPr wrap="square" rtlCol="0">
            <a:spAutoFit/>
          </a:bodyPr>
          <a:lstStyle/>
          <a:p>
            <a:pPr algn="r"/>
            <a:r>
              <a:rPr lang="en-US" sz="2000" dirty="0"/>
              <a:t>P3 </a:t>
            </a:r>
            <a:r>
              <a:rPr lang="en-US" dirty="0"/>
              <a:t>(1)</a:t>
            </a:r>
            <a:endParaRPr lang="en-US" sz="2000"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227957" y="2201848"/>
            <a:ext cx="1005155" cy="898372"/>
          </a:xfrm>
          <a:prstGeom prst="rect">
            <a:avLst/>
          </a:prstGeom>
        </p:spPr>
      </p:pic>
      <p:sp>
        <p:nvSpPr>
          <p:cNvPr id="14" name="TextBox 13"/>
          <p:cNvSpPr txBox="1"/>
          <p:nvPr/>
        </p:nvSpPr>
        <p:spPr>
          <a:xfrm>
            <a:off x="4712016" y="1903820"/>
            <a:ext cx="1463040" cy="400110"/>
          </a:xfrm>
          <a:prstGeom prst="rect">
            <a:avLst/>
          </a:prstGeom>
          <a:noFill/>
        </p:spPr>
        <p:txBody>
          <a:bodyPr wrap="square" rtlCol="0">
            <a:spAutoFit/>
          </a:bodyPr>
          <a:lstStyle/>
          <a:p>
            <a:pPr algn="r"/>
            <a:r>
              <a:rPr lang="en-US" sz="2000" dirty="0"/>
              <a:t>Ready queue</a:t>
            </a:r>
          </a:p>
        </p:txBody>
      </p:sp>
      <p:sp>
        <p:nvSpPr>
          <p:cNvPr id="15" name="TextBox 14"/>
          <p:cNvSpPr txBox="1"/>
          <p:nvPr/>
        </p:nvSpPr>
        <p:spPr>
          <a:xfrm>
            <a:off x="2105830" y="2444549"/>
            <a:ext cx="777240" cy="402336"/>
          </a:xfrm>
          <a:prstGeom prst="rect">
            <a:avLst/>
          </a:prstGeom>
          <a:noFill/>
        </p:spPr>
        <p:txBody>
          <a:bodyPr wrap="square" rtlCol="0">
            <a:spAutoFit/>
          </a:bodyPr>
          <a:lstStyle/>
          <a:p>
            <a:pPr algn="r"/>
            <a:r>
              <a:rPr lang="en-US" sz="2000" dirty="0"/>
              <a:t>P0 </a:t>
            </a:r>
            <a:r>
              <a:rPr lang="en-US" dirty="0"/>
              <a:t>(2)</a:t>
            </a:r>
            <a:endParaRPr lang="en-US" sz="2000" dirty="0"/>
          </a:p>
        </p:txBody>
      </p:sp>
    </p:spTree>
    <p:extLst>
      <p:ext uri="{BB962C8B-B14F-4D97-AF65-F5344CB8AC3E}">
        <p14:creationId xmlns:p14="http://schemas.microsoft.com/office/powerpoint/2010/main" val="349690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63" presetClass="path" presetSubtype="0" accel="50000" decel="50000" fill="hold" grpId="1" nodeType="clickEffect">
                                  <p:stCondLst>
                                    <p:cond delay="0"/>
                                  </p:stCondLst>
                                  <p:childTnLst>
                                    <p:animMotion origin="layout" path="M 6.25E-7 2.96296E-6 L 0.07031 -0.00139 " pathEditMode="relative" rAng="0" ptsTypes="AA">
                                      <p:cBhvr>
                                        <p:cTn id="55" dur="2000" fill="hold"/>
                                        <p:tgtEl>
                                          <p:spTgt spid="11"/>
                                        </p:tgtEl>
                                        <p:attrNameLst>
                                          <p:attrName>ppt_x</p:attrName>
                                          <p:attrName>ppt_y</p:attrName>
                                        </p:attrNameLst>
                                      </p:cBhvr>
                                      <p:rCtr x="3516" y="-69"/>
                                    </p:animMotion>
                                  </p:childTnLst>
                                </p:cTn>
                              </p:par>
                            </p:childTnLst>
                          </p:cTn>
                        </p:par>
                      </p:childTnLst>
                    </p:cTn>
                  </p:par>
                  <p:par>
                    <p:cTn id="56" fill="hold">
                      <p:stCondLst>
                        <p:cond delay="indefinite"/>
                      </p:stCondLst>
                      <p:childTnLst>
                        <p:par>
                          <p:cTn id="57" fill="hold">
                            <p:stCondLst>
                              <p:cond delay="0"/>
                            </p:stCondLst>
                            <p:childTnLst>
                              <p:par>
                                <p:cTn id="58" presetID="63" presetClass="path" presetSubtype="0" accel="50000" decel="50000" fill="hold" grpId="1" nodeType="clickEffect">
                                  <p:stCondLst>
                                    <p:cond delay="0"/>
                                  </p:stCondLst>
                                  <p:childTnLst>
                                    <p:animMotion origin="layout" path="M 2.70833E-6 1.85185E-6 L 0.20755 0.00139 " pathEditMode="relative" rAng="0" ptsTypes="AA">
                                      <p:cBhvr>
                                        <p:cTn id="59" dur="2000" fill="hold"/>
                                        <p:tgtEl>
                                          <p:spTgt spid="15"/>
                                        </p:tgtEl>
                                        <p:attrNameLst>
                                          <p:attrName>ppt_x</p:attrName>
                                          <p:attrName>ppt_y</p:attrName>
                                        </p:attrNameLst>
                                      </p:cBhvr>
                                      <p:rCtr x="10469" y="69"/>
                                    </p:animMotion>
                                  </p:childTnLst>
                                </p:cTn>
                              </p:par>
                            </p:childTnLst>
                          </p:cTn>
                        </p:par>
                      </p:childTnLst>
                    </p:cTn>
                  </p:par>
                  <p:par>
                    <p:cTn id="60" fill="hold">
                      <p:stCondLst>
                        <p:cond delay="indefinite"/>
                      </p:stCondLst>
                      <p:childTnLst>
                        <p:par>
                          <p:cTn id="61" fill="hold">
                            <p:stCondLst>
                              <p:cond delay="0"/>
                            </p:stCondLst>
                            <p:childTnLst>
                              <p:par>
                                <p:cTn id="62" presetID="35" presetClass="path" presetSubtype="0" accel="50000" decel="50000" fill="hold" grpId="1" nodeType="clickEffect">
                                  <p:stCondLst>
                                    <p:cond delay="0"/>
                                  </p:stCondLst>
                                  <p:childTnLst>
                                    <p:animMotion origin="layout" path="M 8.33333E-7 -4.44444E-6 L -0.48542 -0.003 " pathEditMode="relative" rAng="0" ptsTypes="AA">
                                      <p:cBhvr>
                                        <p:cTn id="63" dur="2000" fill="hold"/>
                                        <p:tgtEl>
                                          <p:spTgt spid="12"/>
                                        </p:tgtEl>
                                        <p:attrNameLst>
                                          <p:attrName>ppt_x</p:attrName>
                                          <p:attrName>ppt_y</p:attrName>
                                        </p:attrNameLst>
                                      </p:cBhvr>
                                      <p:rCtr x="-24271" y="-162"/>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fade">
                                      <p:cBhvr>
                                        <p:cTn id="68" dur="500"/>
                                        <p:tgtEl>
                                          <p:spTgt spid="3">
                                            <p:txEl>
                                              <p:pRg st="6" end="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animEffect transition="in" filter="fade">
                                      <p:cBhvr>
                                        <p:cTn id="73" dur="500"/>
                                        <p:tgtEl>
                                          <p:spTgt spid="3">
                                            <p:txEl>
                                              <p:pRg st="7" end="7"/>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animEffect transition="in" filter="fade">
                                      <p:cBhvr>
                                        <p:cTn id="78" dur="500"/>
                                        <p:tgtEl>
                                          <p:spTgt spid="3">
                                            <p:txEl>
                                              <p:pRg st="8" end="8"/>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xEl>
                                              <p:pRg st="9" end="9"/>
                                            </p:txEl>
                                          </p:spTgt>
                                        </p:tgtEl>
                                        <p:attrNameLst>
                                          <p:attrName>style.visibility</p:attrName>
                                        </p:attrNameLst>
                                      </p:cBhvr>
                                      <p:to>
                                        <p:strVal val="visible"/>
                                      </p:to>
                                    </p:set>
                                    <p:animEffect transition="in" filter="fade">
                                      <p:cBhvr>
                                        <p:cTn id="83" dur="500"/>
                                        <p:tgtEl>
                                          <p:spTgt spid="3">
                                            <p:txEl>
                                              <p:pRg st="9" end="9"/>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xEl>
                                              <p:pRg st="10" end="10"/>
                                            </p:txEl>
                                          </p:spTgt>
                                        </p:tgtEl>
                                        <p:attrNameLst>
                                          <p:attrName>style.visibility</p:attrName>
                                        </p:attrNameLst>
                                      </p:cBhvr>
                                      <p:to>
                                        <p:strVal val="visible"/>
                                      </p:to>
                                    </p:set>
                                    <p:animEffect transition="in" filter="fade">
                                      <p:cBhvr>
                                        <p:cTn id="88" dur="500"/>
                                        <p:tgtEl>
                                          <p:spTgt spid="3">
                                            <p:txEl>
                                              <p:pRg st="10" end="1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
                                            <p:txEl>
                                              <p:pRg st="11" end="11"/>
                                            </p:txEl>
                                          </p:spTgt>
                                        </p:tgtEl>
                                        <p:attrNameLst>
                                          <p:attrName>style.visibility</p:attrName>
                                        </p:attrNameLst>
                                      </p:cBhvr>
                                      <p:to>
                                        <p:strVal val="visible"/>
                                      </p:to>
                                    </p:set>
                                    <p:animEffect transition="in" filter="fade">
                                      <p:cBhvr>
                                        <p:cTn id="93" dur="500"/>
                                        <p:tgtEl>
                                          <p:spTgt spid="3">
                                            <p:txEl>
                                              <p:pRg st="11" end="1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
                                            <p:txEl>
                                              <p:pRg st="12" end="12"/>
                                            </p:txEl>
                                          </p:spTgt>
                                        </p:tgtEl>
                                        <p:attrNameLst>
                                          <p:attrName>style.visibility</p:attrName>
                                        </p:attrNameLst>
                                      </p:cBhvr>
                                      <p:to>
                                        <p:strVal val="visible"/>
                                      </p:to>
                                    </p:set>
                                    <p:animEffect transition="in" filter="fade">
                                      <p:cBhvr>
                                        <p:cTn id="9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1" grpId="0"/>
      <p:bldP spid="11" grpId="1"/>
      <p:bldP spid="12" grpId="0"/>
      <p:bldP spid="12" grpId="1"/>
      <p:bldP spid="14" grpId="0"/>
      <p:bldP spid="15" grpId="0"/>
      <p:bldP spid="15"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Remaining Time Next (SRTN)</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a:t>
            </a:r>
          </a:p>
          <a:p>
            <a:endParaRPr lang="en-US" dirty="0"/>
          </a:p>
          <a:p>
            <a:r>
              <a:rPr lang="en-US" dirty="0"/>
              <a:t>Average Turnaround Time:     10 </a:t>
            </a:r>
            <a:r>
              <a:rPr lang="en-US" dirty="0" err="1"/>
              <a:t>ms</a:t>
            </a:r>
            <a:endParaRPr lang="en-US" dirty="0"/>
          </a:p>
          <a:p>
            <a:r>
              <a:rPr lang="en-US" dirty="0"/>
              <a:t>Average Waiting Time:            4.5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23222" y="925219"/>
          <a:ext cx="4585654" cy="3017520"/>
        </p:xfrm>
        <a:graphic>
          <a:graphicData uri="http://schemas.openxmlformats.org/drawingml/2006/table">
            <a:tbl>
              <a:tblPr firstRow="1" bandRow="1">
                <a:tableStyleId>{8EC20E35-A176-4012-BC5E-935CFFF8708E}</a:tableStyleId>
              </a:tblPr>
              <a:tblGrid>
                <a:gridCol w="1241743">
                  <a:extLst>
                    <a:ext uri="{9D8B030D-6E8A-4147-A177-3AD203B41FA5}">
                      <a16:colId xmlns:a16="http://schemas.microsoft.com/office/drawing/2014/main" val="20000"/>
                    </a:ext>
                  </a:extLst>
                </a:gridCol>
                <a:gridCol w="1752918">
                  <a:extLst>
                    <a:ext uri="{9D8B030D-6E8A-4147-A177-3AD203B41FA5}">
                      <a16:colId xmlns:a16="http://schemas.microsoft.com/office/drawing/2014/main" val="20001"/>
                    </a:ext>
                  </a:extLst>
                </a:gridCol>
                <a:gridCol w="1590993">
                  <a:extLst>
                    <a:ext uri="{9D8B030D-6E8A-4147-A177-3AD203B41FA5}">
                      <a16:colId xmlns:a16="http://schemas.microsoft.com/office/drawing/2014/main" val="20002"/>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92658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175391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30043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84791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1" y="339516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46" name="Rectangle 45"/>
          <p:cNvSpPr/>
          <p:nvPr/>
        </p:nvSpPr>
        <p:spPr>
          <a:xfrm>
            <a:off x="9499809" y="4166994"/>
            <a:ext cx="13716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47" name="Rectangle 46"/>
          <p:cNvSpPr/>
          <p:nvPr/>
        </p:nvSpPr>
        <p:spPr>
          <a:xfrm>
            <a:off x="7694011" y="4166994"/>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48" name="TextBox 47"/>
          <p:cNvSpPr txBox="1"/>
          <p:nvPr/>
        </p:nvSpPr>
        <p:spPr>
          <a:xfrm>
            <a:off x="5981350" y="4615428"/>
            <a:ext cx="318448" cy="381000"/>
          </a:xfrm>
          <a:prstGeom prst="rect">
            <a:avLst/>
          </a:prstGeom>
          <a:noFill/>
        </p:spPr>
        <p:txBody>
          <a:bodyPr wrap="square" rtlCol="0">
            <a:spAutoFit/>
          </a:bodyPr>
          <a:lstStyle/>
          <a:p>
            <a:r>
              <a:rPr lang="en-US" dirty="0"/>
              <a:t>0</a:t>
            </a:r>
          </a:p>
        </p:txBody>
      </p:sp>
      <p:sp>
        <p:nvSpPr>
          <p:cNvPr id="49" name="TextBox 48"/>
          <p:cNvSpPr txBox="1"/>
          <p:nvPr/>
        </p:nvSpPr>
        <p:spPr>
          <a:xfrm>
            <a:off x="8439393" y="4621262"/>
            <a:ext cx="306700" cy="369332"/>
          </a:xfrm>
          <a:prstGeom prst="rect">
            <a:avLst/>
          </a:prstGeom>
          <a:noFill/>
        </p:spPr>
        <p:txBody>
          <a:bodyPr wrap="square" rtlCol="0">
            <a:spAutoFit/>
          </a:bodyPr>
          <a:lstStyle/>
          <a:p>
            <a:r>
              <a:rPr lang="en-US" dirty="0"/>
              <a:t>9</a:t>
            </a:r>
          </a:p>
        </p:txBody>
      </p:sp>
      <p:sp>
        <p:nvSpPr>
          <p:cNvPr id="50" name="TextBox 49"/>
          <p:cNvSpPr txBox="1"/>
          <p:nvPr/>
        </p:nvSpPr>
        <p:spPr>
          <a:xfrm>
            <a:off x="10645655" y="4621262"/>
            <a:ext cx="448784" cy="369332"/>
          </a:xfrm>
          <a:prstGeom prst="rect">
            <a:avLst/>
          </a:prstGeom>
          <a:noFill/>
        </p:spPr>
        <p:txBody>
          <a:bodyPr wrap="square" rtlCol="0">
            <a:spAutoFit/>
          </a:bodyPr>
          <a:lstStyle/>
          <a:p>
            <a:r>
              <a:rPr lang="en-US" dirty="0"/>
              <a:t>22</a:t>
            </a:r>
          </a:p>
        </p:txBody>
      </p:sp>
      <p:sp>
        <p:nvSpPr>
          <p:cNvPr id="52" name="Rectangle 51"/>
          <p:cNvSpPr/>
          <p:nvPr/>
        </p:nvSpPr>
        <p:spPr>
          <a:xfrm>
            <a:off x="6134998" y="4163087"/>
            <a:ext cx="457200" cy="455074"/>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53" name="TextBox 52"/>
          <p:cNvSpPr txBox="1"/>
          <p:nvPr/>
        </p:nvSpPr>
        <p:spPr>
          <a:xfrm>
            <a:off x="6449517" y="4621262"/>
            <a:ext cx="286078" cy="369332"/>
          </a:xfrm>
          <a:prstGeom prst="rect">
            <a:avLst/>
          </a:prstGeom>
          <a:noFill/>
        </p:spPr>
        <p:txBody>
          <a:bodyPr wrap="square" rtlCol="0">
            <a:spAutoFit/>
          </a:bodyPr>
          <a:lstStyle/>
          <a:p>
            <a:r>
              <a:rPr lang="en-US" dirty="0"/>
              <a:t>1</a:t>
            </a:r>
          </a:p>
        </p:txBody>
      </p:sp>
      <p:sp>
        <p:nvSpPr>
          <p:cNvPr id="54" name="Rectangle 53"/>
          <p:cNvSpPr/>
          <p:nvPr/>
        </p:nvSpPr>
        <p:spPr>
          <a:xfrm>
            <a:off x="6599198" y="4164941"/>
            <a:ext cx="547049" cy="451366"/>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55" name="TextBox 54"/>
          <p:cNvSpPr txBox="1"/>
          <p:nvPr/>
        </p:nvSpPr>
        <p:spPr>
          <a:xfrm>
            <a:off x="7003065" y="4621262"/>
            <a:ext cx="286078" cy="369332"/>
          </a:xfrm>
          <a:prstGeom prst="rect">
            <a:avLst/>
          </a:prstGeom>
          <a:noFill/>
        </p:spPr>
        <p:txBody>
          <a:bodyPr wrap="square" rtlCol="0">
            <a:spAutoFit/>
          </a:bodyPr>
          <a:lstStyle/>
          <a:p>
            <a:r>
              <a:rPr lang="en-US" dirty="0"/>
              <a:t>3</a:t>
            </a:r>
          </a:p>
        </p:txBody>
      </p:sp>
      <p:sp>
        <p:nvSpPr>
          <p:cNvPr id="56" name="Rectangle 55"/>
          <p:cNvSpPr/>
          <p:nvPr/>
        </p:nvSpPr>
        <p:spPr>
          <a:xfrm>
            <a:off x="7146247" y="4164941"/>
            <a:ext cx="547049" cy="451366"/>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57" name="TextBox 56"/>
          <p:cNvSpPr txBox="1"/>
          <p:nvPr/>
        </p:nvSpPr>
        <p:spPr>
          <a:xfrm>
            <a:off x="7556437" y="4621262"/>
            <a:ext cx="286078" cy="369332"/>
          </a:xfrm>
          <a:prstGeom prst="rect">
            <a:avLst/>
          </a:prstGeom>
          <a:noFill/>
        </p:spPr>
        <p:txBody>
          <a:bodyPr wrap="square" rtlCol="0">
            <a:spAutoFit/>
          </a:bodyPr>
          <a:lstStyle/>
          <a:p>
            <a:r>
              <a:rPr lang="en-US" dirty="0"/>
              <a:t>5</a:t>
            </a:r>
          </a:p>
        </p:txBody>
      </p:sp>
      <p:sp>
        <p:nvSpPr>
          <p:cNvPr id="58" name="Rectangle 57"/>
          <p:cNvSpPr/>
          <p:nvPr/>
        </p:nvSpPr>
        <p:spPr>
          <a:xfrm>
            <a:off x="8592200" y="4166994"/>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59" name="TextBox 58"/>
          <p:cNvSpPr txBox="1"/>
          <p:nvPr/>
        </p:nvSpPr>
        <p:spPr>
          <a:xfrm>
            <a:off x="9264389" y="4621262"/>
            <a:ext cx="481934" cy="369332"/>
          </a:xfrm>
          <a:prstGeom prst="rect">
            <a:avLst/>
          </a:prstGeom>
          <a:noFill/>
        </p:spPr>
        <p:txBody>
          <a:bodyPr wrap="square" rtlCol="0">
            <a:spAutoFit/>
          </a:bodyPr>
          <a:lstStyle/>
          <a:p>
            <a:r>
              <a:rPr lang="en-US" dirty="0"/>
              <a:t>13</a:t>
            </a:r>
          </a:p>
        </p:txBody>
      </p:sp>
      <p:graphicFrame>
        <p:nvGraphicFramePr>
          <p:cNvPr id="60" name="Table 59"/>
          <p:cNvGraphicFramePr>
            <a:graphicFrameLocks noGrp="1"/>
          </p:cNvGraphicFramePr>
          <p:nvPr/>
        </p:nvGraphicFramePr>
        <p:xfrm>
          <a:off x="5760644" y="4947834"/>
          <a:ext cx="2499833" cy="111252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P1</a:t>
                      </a:r>
                    </a:p>
                  </a:txBody>
                  <a:tcPr/>
                </a:tc>
                <a:tc>
                  <a:txBody>
                    <a:bodyPr/>
                    <a:lstStyle/>
                    <a:p>
                      <a:r>
                        <a:rPr lang="en-US" sz="1600" dirty="0"/>
                        <a:t>6</a:t>
                      </a:r>
                    </a:p>
                  </a:txBody>
                  <a:tcPr/>
                </a:tc>
                <a:extLst>
                  <a:ext uri="{0D108BD9-81ED-4DB2-BD59-A6C34878D82A}">
                    <a16:rowId xmlns:a16="http://schemas.microsoft.com/office/drawing/2014/main" val="10001"/>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2"/>
                  </a:ext>
                </a:extLst>
              </a:tr>
            </a:tbl>
          </a:graphicData>
        </a:graphic>
      </p:graphicFrame>
      <p:graphicFrame>
        <p:nvGraphicFramePr>
          <p:cNvPr id="61" name="Table 60"/>
          <p:cNvGraphicFramePr>
            <a:graphicFrameLocks noGrp="1"/>
          </p:cNvGraphicFramePr>
          <p:nvPr/>
        </p:nvGraphicFramePr>
        <p:xfrm>
          <a:off x="6299730" y="4966031"/>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r h="370840">
                <a:tc>
                  <a:txBody>
                    <a:bodyPr/>
                    <a:lstStyle/>
                    <a:p>
                      <a:r>
                        <a:rPr lang="en-US" sz="1600" dirty="0"/>
                        <a:t>P2</a:t>
                      </a:r>
                    </a:p>
                  </a:txBody>
                  <a:tcPr/>
                </a:tc>
                <a:tc>
                  <a:txBody>
                    <a:bodyPr/>
                    <a:lstStyle/>
                    <a:p>
                      <a:r>
                        <a:rPr lang="en-US" sz="1600" dirty="0"/>
                        <a:t>2</a:t>
                      </a:r>
                    </a:p>
                  </a:txBody>
                  <a:tcPr/>
                </a:tc>
                <a:extLst>
                  <a:ext uri="{0D108BD9-81ED-4DB2-BD59-A6C34878D82A}">
                    <a16:rowId xmlns:a16="http://schemas.microsoft.com/office/drawing/2014/main" val="10002"/>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3"/>
                  </a:ext>
                </a:extLst>
              </a:tr>
            </a:tbl>
          </a:graphicData>
        </a:graphic>
      </p:graphicFrame>
      <p:graphicFrame>
        <p:nvGraphicFramePr>
          <p:cNvPr id="62" name="Table 61"/>
          <p:cNvGraphicFramePr>
            <a:graphicFrameLocks noGrp="1"/>
          </p:cNvGraphicFramePr>
          <p:nvPr/>
        </p:nvGraphicFramePr>
        <p:xfrm>
          <a:off x="6865127" y="4958069"/>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2"/>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3"/>
                  </a:ext>
                </a:extLst>
              </a:tr>
            </a:tbl>
          </a:graphicData>
        </a:graphic>
      </p:graphicFrame>
      <p:graphicFrame>
        <p:nvGraphicFramePr>
          <p:cNvPr id="63" name="Table 62"/>
          <p:cNvGraphicFramePr>
            <a:graphicFrameLocks noGrp="1"/>
          </p:cNvGraphicFramePr>
          <p:nvPr/>
        </p:nvGraphicFramePr>
        <p:xfrm>
          <a:off x="7747888" y="4977404"/>
          <a:ext cx="2499833" cy="111252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2"/>
                  </a:ext>
                </a:extLst>
              </a:tr>
            </a:tbl>
          </a:graphicData>
        </a:graphic>
      </p:graphicFrame>
      <p:graphicFrame>
        <p:nvGraphicFramePr>
          <p:cNvPr id="64" name="Table 63"/>
          <p:cNvGraphicFramePr>
            <a:graphicFrameLocks noGrp="1"/>
          </p:cNvGraphicFramePr>
          <p:nvPr/>
        </p:nvGraphicFramePr>
        <p:xfrm>
          <a:off x="8592200" y="4987639"/>
          <a:ext cx="2499833" cy="74168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bl>
          </a:graphicData>
        </a:graphic>
      </p:graphicFrame>
      <p:cxnSp>
        <p:nvCxnSpPr>
          <p:cNvPr id="65" name="Straight Connector 64"/>
          <p:cNvCxnSpPr/>
          <p:nvPr/>
        </p:nvCxnSpPr>
        <p:spPr>
          <a:xfrm>
            <a:off x="6136161" y="4165600"/>
            <a:ext cx="0" cy="457200"/>
          </a:xfrm>
          <a:prstGeom prst="line">
            <a:avLst/>
          </a:prstGeom>
          <a:ln w="28575">
            <a:solidFill>
              <a:schemeClr val="tx2"/>
            </a:solidFill>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41624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ppt_x"/>
                                          </p:val>
                                        </p:tav>
                                        <p:tav tm="100000">
                                          <p:val>
                                            <p:strVal val="#ppt_x"/>
                                          </p:val>
                                        </p:tav>
                                      </p:tavLst>
                                    </p:anim>
                                    <p:anim calcmode="lin" valueType="num">
                                      <p:cBhvr additive="base">
                                        <p:cTn id="3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60"/>
                                        </p:tgtEl>
                                        <p:attrNameLst>
                                          <p:attrName>ppt_x</p:attrName>
                                        </p:attrNameLst>
                                      </p:cBhvr>
                                      <p:tavLst>
                                        <p:tav tm="0">
                                          <p:val>
                                            <p:strVal val="ppt_x"/>
                                          </p:val>
                                        </p:tav>
                                        <p:tav tm="100000">
                                          <p:val>
                                            <p:strVal val="ppt_x"/>
                                          </p:val>
                                        </p:tav>
                                      </p:tavLst>
                                    </p:anim>
                                    <p:anim calcmode="lin" valueType="num">
                                      <p:cBhvr additive="base">
                                        <p:cTn id="37" dur="500"/>
                                        <p:tgtEl>
                                          <p:spTgt spid="60"/>
                                        </p:tgtEl>
                                        <p:attrNameLst>
                                          <p:attrName>ppt_y</p:attrName>
                                        </p:attrNameLst>
                                      </p:cBhvr>
                                      <p:tavLst>
                                        <p:tav tm="0">
                                          <p:val>
                                            <p:strVal val="ppt_y"/>
                                          </p:val>
                                        </p:tav>
                                        <p:tav tm="100000">
                                          <p:val>
                                            <p:strVal val="1+ppt_h/2"/>
                                          </p:val>
                                        </p:tav>
                                      </p:tavLst>
                                    </p:anim>
                                    <p:set>
                                      <p:cBhvr>
                                        <p:cTn id="38" dur="1" fill="hold">
                                          <p:stCondLst>
                                            <p:cond delay="499"/>
                                          </p:stCondLst>
                                        </p:cTn>
                                        <p:tgtEl>
                                          <p:spTgt spid="6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ppt_x"/>
                                          </p:val>
                                        </p:tav>
                                        <p:tav tm="100000">
                                          <p:val>
                                            <p:strVal val="#ppt_x"/>
                                          </p:val>
                                        </p:tav>
                                      </p:tavLst>
                                    </p:anim>
                                    <p:anim calcmode="lin" valueType="num">
                                      <p:cBhvr additive="base">
                                        <p:cTn id="5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61"/>
                                        </p:tgtEl>
                                        <p:attrNameLst>
                                          <p:attrName>ppt_x</p:attrName>
                                        </p:attrNameLst>
                                      </p:cBhvr>
                                      <p:tavLst>
                                        <p:tav tm="0">
                                          <p:val>
                                            <p:strVal val="ppt_x"/>
                                          </p:val>
                                        </p:tav>
                                        <p:tav tm="100000">
                                          <p:val>
                                            <p:strVal val="ppt_x"/>
                                          </p:val>
                                        </p:tav>
                                      </p:tavLst>
                                    </p:anim>
                                    <p:anim calcmode="lin" valueType="num">
                                      <p:cBhvr additive="base">
                                        <p:cTn id="57" dur="500"/>
                                        <p:tgtEl>
                                          <p:spTgt spid="61"/>
                                        </p:tgtEl>
                                        <p:attrNameLst>
                                          <p:attrName>ppt_y</p:attrName>
                                        </p:attrNameLst>
                                      </p:cBhvr>
                                      <p:tavLst>
                                        <p:tav tm="0">
                                          <p:val>
                                            <p:strVal val="ppt_y"/>
                                          </p:val>
                                        </p:tav>
                                        <p:tav tm="100000">
                                          <p:val>
                                            <p:strVal val="1+ppt_h/2"/>
                                          </p:val>
                                        </p:tav>
                                      </p:tavLst>
                                    </p:anim>
                                    <p:set>
                                      <p:cBhvr>
                                        <p:cTn id="58" dur="1" fill="hold">
                                          <p:stCondLst>
                                            <p:cond delay="499"/>
                                          </p:stCondLst>
                                        </p:cTn>
                                        <p:tgtEl>
                                          <p:spTgt spid="6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500" fill="hold"/>
                                        <p:tgtEl>
                                          <p:spTgt spid="62"/>
                                        </p:tgtEl>
                                        <p:attrNameLst>
                                          <p:attrName>ppt_x</p:attrName>
                                        </p:attrNameLst>
                                      </p:cBhvr>
                                      <p:tavLst>
                                        <p:tav tm="0">
                                          <p:val>
                                            <p:strVal val="#ppt_x"/>
                                          </p:val>
                                        </p:tav>
                                        <p:tav tm="100000">
                                          <p:val>
                                            <p:strVal val="#ppt_x"/>
                                          </p:val>
                                        </p:tav>
                                      </p:tavLst>
                                    </p:anim>
                                    <p:anim calcmode="lin" valueType="num">
                                      <p:cBhvr additive="base">
                                        <p:cTn id="7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nodeType="clickEffect">
                                  <p:stCondLst>
                                    <p:cond delay="0"/>
                                  </p:stCondLst>
                                  <p:childTnLst>
                                    <p:anim calcmode="lin" valueType="num">
                                      <p:cBhvr additive="base">
                                        <p:cTn id="76" dur="500"/>
                                        <p:tgtEl>
                                          <p:spTgt spid="62"/>
                                        </p:tgtEl>
                                        <p:attrNameLst>
                                          <p:attrName>ppt_x</p:attrName>
                                        </p:attrNameLst>
                                      </p:cBhvr>
                                      <p:tavLst>
                                        <p:tav tm="0">
                                          <p:val>
                                            <p:strVal val="ppt_x"/>
                                          </p:val>
                                        </p:tav>
                                        <p:tav tm="100000">
                                          <p:val>
                                            <p:strVal val="ppt_x"/>
                                          </p:val>
                                        </p:tav>
                                      </p:tavLst>
                                    </p:anim>
                                    <p:anim calcmode="lin" valueType="num">
                                      <p:cBhvr additive="base">
                                        <p:cTn id="77" dur="500"/>
                                        <p:tgtEl>
                                          <p:spTgt spid="62"/>
                                        </p:tgtEl>
                                        <p:attrNameLst>
                                          <p:attrName>ppt_y</p:attrName>
                                        </p:attrNameLst>
                                      </p:cBhvr>
                                      <p:tavLst>
                                        <p:tav tm="0">
                                          <p:val>
                                            <p:strVal val="ppt_y"/>
                                          </p:val>
                                        </p:tav>
                                        <p:tav tm="100000">
                                          <p:val>
                                            <p:strVal val="1+ppt_h/2"/>
                                          </p:val>
                                        </p:tav>
                                      </p:tavLst>
                                    </p:anim>
                                    <p:set>
                                      <p:cBhvr>
                                        <p:cTn id="78" dur="1" fill="hold">
                                          <p:stCondLst>
                                            <p:cond delay="499"/>
                                          </p:stCondLst>
                                        </p:cTn>
                                        <p:tgtEl>
                                          <p:spTgt spid="6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63"/>
                                        </p:tgtEl>
                                        <p:attrNameLst>
                                          <p:attrName>style.visibility</p:attrName>
                                        </p:attrNameLst>
                                      </p:cBhvr>
                                      <p:to>
                                        <p:strVal val="visible"/>
                                      </p:to>
                                    </p:set>
                                    <p:anim calcmode="lin" valueType="num">
                                      <p:cBhvr additive="base">
                                        <p:cTn id="91" dur="500" fill="hold"/>
                                        <p:tgtEl>
                                          <p:spTgt spid="63"/>
                                        </p:tgtEl>
                                        <p:attrNameLst>
                                          <p:attrName>ppt_x</p:attrName>
                                        </p:attrNameLst>
                                      </p:cBhvr>
                                      <p:tavLst>
                                        <p:tav tm="0">
                                          <p:val>
                                            <p:strVal val="#ppt_x"/>
                                          </p:val>
                                        </p:tav>
                                        <p:tav tm="100000">
                                          <p:val>
                                            <p:strVal val="#ppt_x"/>
                                          </p:val>
                                        </p:tav>
                                      </p:tavLst>
                                    </p:anim>
                                    <p:anim calcmode="lin" valueType="num">
                                      <p:cBhvr additive="base">
                                        <p:cTn id="9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63"/>
                                        </p:tgtEl>
                                        <p:attrNameLst>
                                          <p:attrName>ppt_x</p:attrName>
                                        </p:attrNameLst>
                                      </p:cBhvr>
                                      <p:tavLst>
                                        <p:tav tm="0">
                                          <p:val>
                                            <p:strVal val="ppt_x"/>
                                          </p:val>
                                        </p:tav>
                                        <p:tav tm="100000">
                                          <p:val>
                                            <p:strVal val="ppt_x"/>
                                          </p:val>
                                        </p:tav>
                                      </p:tavLst>
                                    </p:anim>
                                    <p:anim calcmode="lin" valueType="num">
                                      <p:cBhvr additive="base">
                                        <p:cTn id="97" dur="500"/>
                                        <p:tgtEl>
                                          <p:spTgt spid="63"/>
                                        </p:tgtEl>
                                        <p:attrNameLst>
                                          <p:attrName>ppt_y</p:attrName>
                                        </p:attrNameLst>
                                      </p:cBhvr>
                                      <p:tavLst>
                                        <p:tav tm="0">
                                          <p:val>
                                            <p:strVal val="ppt_y"/>
                                          </p:val>
                                        </p:tav>
                                        <p:tav tm="100000">
                                          <p:val>
                                            <p:strVal val="1+ppt_h/2"/>
                                          </p:val>
                                        </p:tav>
                                      </p:tavLst>
                                    </p:anim>
                                    <p:set>
                                      <p:cBhvr>
                                        <p:cTn id="98" dur="1" fill="hold">
                                          <p:stCondLst>
                                            <p:cond delay="499"/>
                                          </p:stCondLst>
                                        </p:cTn>
                                        <p:tgtEl>
                                          <p:spTgt spid="6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anim calcmode="lin" valueType="num">
                                      <p:cBhvr additive="base">
                                        <p:cTn id="111" dur="500" fill="hold"/>
                                        <p:tgtEl>
                                          <p:spTgt spid="64"/>
                                        </p:tgtEl>
                                        <p:attrNameLst>
                                          <p:attrName>ppt_x</p:attrName>
                                        </p:attrNameLst>
                                      </p:cBhvr>
                                      <p:tavLst>
                                        <p:tav tm="0">
                                          <p:val>
                                            <p:strVal val="#ppt_x"/>
                                          </p:val>
                                        </p:tav>
                                        <p:tav tm="100000">
                                          <p:val>
                                            <p:strVal val="#ppt_x"/>
                                          </p:val>
                                        </p:tav>
                                      </p:tavLst>
                                    </p:anim>
                                    <p:anim calcmode="lin" valueType="num">
                                      <p:cBhvr additive="base">
                                        <p:cTn id="11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xit" presetSubtype="4" fill="hold" nodeType="clickEffect">
                                  <p:stCondLst>
                                    <p:cond delay="0"/>
                                  </p:stCondLst>
                                  <p:childTnLst>
                                    <p:anim calcmode="lin" valueType="num">
                                      <p:cBhvr additive="base">
                                        <p:cTn id="116" dur="500"/>
                                        <p:tgtEl>
                                          <p:spTgt spid="64"/>
                                        </p:tgtEl>
                                        <p:attrNameLst>
                                          <p:attrName>ppt_x</p:attrName>
                                        </p:attrNameLst>
                                      </p:cBhvr>
                                      <p:tavLst>
                                        <p:tav tm="0">
                                          <p:val>
                                            <p:strVal val="ppt_x"/>
                                          </p:val>
                                        </p:tav>
                                        <p:tav tm="100000">
                                          <p:val>
                                            <p:strVal val="ppt_x"/>
                                          </p:val>
                                        </p:tav>
                                      </p:tavLst>
                                    </p:anim>
                                    <p:anim calcmode="lin" valueType="num">
                                      <p:cBhvr additive="base">
                                        <p:cTn id="117" dur="500"/>
                                        <p:tgtEl>
                                          <p:spTgt spid="64"/>
                                        </p:tgtEl>
                                        <p:attrNameLst>
                                          <p:attrName>ppt_y</p:attrName>
                                        </p:attrNameLst>
                                      </p:cBhvr>
                                      <p:tavLst>
                                        <p:tav tm="0">
                                          <p:val>
                                            <p:strVal val="ppt_y"/>
                                          </p:val>
                                        </p:tav>
                                        <p:tav tm="100000">
                                          <p:val>
                                            <p:strVal val="1+ppt_h/2"/>
                                          </p:val>
                                        </p:tav>
                                      </p:tavLst>
                                    </p:anim>
                                    <p:set>
                                      <p:cBhvr>
                                        <p:cTn id="118" dur="1" fill="hold">
                                          <p:stCondLst>
                                            <p:cond delay="499"/>
                                          </p:stCondLst>
                                        </p:cTn>
                                        <p:tgtEl>
                                          <p:spTgt spid="6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0"/>
                                        </p:tgtEl>
                                        <p:attrNameLst>
                                          <p:attrName>style.visibility</p:attrName>
                                        </p:attrNameLst>
                                      </p:cBhvr>
                                      <p:to>
                                        <p:strVal val="visible"/>
                                      </p:to>
                                    </p:set>
                                    <p:animEffect transition="in" filter="fade">
                                      <p:cBhvr>
                                        <p:cTn id="131" dur="500"/>
                                        <p:tgtEl>
                                          <p:spTgt spid="2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fade">
                                      <p:cBhvr>
                                        <p:cTn id="136" dur="500"/>
                                        <p:tgtEl>
                                          <p:spTgt spid="23"/>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fade">
                                      <p:cBhvr>
                                        <p:cTn id="141" dur="500"/>
                                        <p:tgtEl>
                                          <p:spTgt spid="24"/>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25"/>
                                        </p:tgtEl>
                                        <p:attrNameLst>
                                          <p:attrName>style.visibility</p:attrName>
                                        </p:attrNameLst>
                                      </p:cBhvr>
                                      <p:to>
                                        <p:strVal val="visible"/>
                                      </p:to>
                                    </p:set>
                                    <p:animEffect transition="in" filter="fade">
                                      <p:cBhvr>
                                        <p:cTn id="146" dur="500"/>
                                        <p:tgtEl>
                                          <p:spTgt spid="2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26"/>
                                        </p:tgtEl>
                                        <p:attrNameLst>
                                          <p:attrName>style.visibility</p:attrName>
                                        </p:attrNameLst>
                                      </p:cBhvr>
                                      <p:to>
                                        <p:strVal val="visible"/>
                                      </p:to>
                                    </p:set>
                                    <p:animEffect transition="in" filter="fade">
                                      <p:cBhvr>
                                        <p:cTn id="151" dur="500"/>
                                        <p:tgtEl>
                                          <p:spTgt spid="26"/>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21"/>
                                        </p:tgtEl>
                                        <p:attrNameLst>
                                          <p:attrName>style.visibility</p:attrName>
                                        </p:attrNameLst>
                                      </p:cBhvr>
                                      <p:to>
                                        <p:strVal val="visible"/>
                                      </p:to>
                                    </p:set>
                                    <p:animEffect transition="in" filter="fade">
                                      <p:cBhvr>
                                        <p:cTn id="156" dur="500"/>
                                        <p:tgtEl>
                                          <p:spTgt spid="21"/>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29"/>
                                        </p:tgtEl>
                                        <p:attrNameLst>
                                          <p:attrName>style.visibility</p:attrName>
                                        </p:attrNameLst>
                                      </p:cBhvr>
                                      <p:to>
                                        <p:strVal val="visible"/>
                                      </p:to>
                                    </p:set>
                                    <p:animEffect transition="in" filter="fade">
                                      <p:cBhvr>
                                        <p:cTn id="166" dur="500"/>
                                        <p:tgtEl>
                                          <p:spTgt spid="29"/>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30"/>
                                        </p:tgtEl>
                                        <p:attrNameLst>
                                          <p:attrName>style.visibility</p:attrName>
                                        </p:attrNameLst>
                                      </p:cBhvr>
                                      <p:to>
                                        <p:strVal val="visible"/>
                                      </p:to>
                                    </p:set>
                                    <p:animEffect transition="in" filter="fade">
                                      <p:cBhvr>
                                        <p:cTn id="171" dur="500"/>
                                        <p:tgtEl>
                                          <p:spTgt spid="30"/>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fade">
                                      <p:cBhvr>
                                        <p:cTn id="176" dur="500"/>
                                        <p:tgtEl>
                                          <p:spTgt spid="31"/>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22"/>
                                        </p:tgtEl>
                                        <p:attrNameLst>
                                          <p:attrName>style.visibility</p:attrName>
                                        </p:attrNameLst>
                                      </p:cBhvr>
                                      <p:to>
                                        <p:strVal val="visible"/>
                                      </p:to>
                                    </p:set>
                                    <p:animEffect transition="in" filter="fade">
                                      <p:cBhvr>
                                        <p:cTn id="181" dur="500"/>
                                        <p:tgtEl>
                                          <p:spTgt spid="22"/>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fade">
                                      <p:cBhvr>
                                        <p:cTn id="186" dur="500"/>
                                        <p:tgtEl>
                                          <p:spTgt spid="32"/>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34"/>
                                        </p:tgtEl>
                                        <p:attrNameLst>
                                          <p:attrName>style.visibility</p:attrName>
                                        </p:attrNameLst>
                                      </p:cBhvr>
                                      <p:to>
                                        <p:strVal val="visible"/>
                                      </p:to>
                                    </p:set>
                                    <p:animEffect transition="in" filter="fade">
                                      <p:cBhvr>
                                        <p:cTn id="191" dur="500"/>
                                        <p:tgtEl>
                                          <p:spTgt spid="34"/>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nodeType="clickEffect">
                                  <p:stCondLst>
                                    <p:cond delay="0"/>
                                  </p:stCondLst>
                                  <p:childTnLst>
                                    <p:set>
                                      <p:cBhvr>
                                        <p:cTn id="200" dur="1" fill="hold">
                                          <p:stCondLst>
                                            <p:cond delay="0"/>
                                          </p:stCondLst>
                                        </p:cTn>
                                        <p:tgtEl>
                                          <p:spTgt spid="36"/>
                                        </p:tgtEl>
                                        <p:attrNameLst>
                                          <p:attrName>style.visibility</p:attrName>
                                        </p:attrNameLst>
                                      </p:cBhvr>
                                      <p:to>
                                        <p:strVal val="visible"/>
                                      </p:to>
                                    </p:set>
                                    <p:animEffect transition="in" filter="fade">
                                      <p:cBhvr>
                                        <p:cTn id="201" dur="500"/>
                                        <p:tgtEl>
                                          <p:spTgt spid="36"/>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nodeType="clickEffect">
                                  <p:stCondLst>
                                    <p:cond delay="0"/>
                                  </p:stCondLst>
                                  <p:childTnLst>
                                    <p:set>
                                      <p:cBhvr>
                                        <p:cTn id="205" dur="1" fill="hold">
                                          <p:stCondLst>
                                            <p:cond delay="0"/>
                                          </p:stCondLst>
                                        </p:cTn>
                                        <p:tgtEl>
                                          <p:spTgt spid="3">
                                            <p:txEl>
                                              <p:pRg st="9" end="9"/>
                                            </p:txEl>
                                          </p:spTgt>
                                        </p:tgtEl>
                                        <p:attrNameLst>
                                          <p:attrName>style.visibility</p:attrName>
                                        </p:attrNameLst>
                                      </p:cBhvr>
                                      <p:to>
                                        <p:strVal val="visible"/>
                                      </p:to>
                                    </p:set>
                                    <p:animEffect transition="in" filter="fade">
                                      <p:cBhvr>
                                        <p:cTn id="206" dur="500"/>
                                        <p:tgtEl>
                                          <p:spTgt spid="3">
                                            <p:txEl>
                                              <p:pRg st="9" end="9"/>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nodeType="clickEffect">
                                  <p:stCondLst>
                                    <p:cond delay="0"/>
                                  </p:stCondLst>
                                  <p:childTnLst>
                                    <p:set>
                                      <p:cBhvr>
                                        <p:cTn id="210" dur="1" fill="hold">
                                          <p:stCondLst>
                                            <p:cond delay="0"/>
                                          </p:stCondLst>
                                        </p:cTn>
                                        <p:tgtEl>
                                          <p:spTgt spid="3">
                                            <p:txEl>
                                              <p:pRg st="10" end="10"/>
                                            </p:txEl>
                                          </p:spTgt>
                                        </p:tgtEl>
                                        <p:attrNameLst>
                                          <p:attrName>style.visibility</p:attrName>
                                        </p:attrNameLst>
                                      </p:cBhvr>
                                      <p:to>
                                        <p:strVal val="visible"/>
                                      </p:to>
                                    </p:set>
                                    <p:animEffect transition="in" filter="fade">
                                      <p:cBhvr>
                                        <p:cTn id="21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p:bldP spid="50" grpId="0"/>
      <p:bldP spid="52" grpId="0" animBg="1"/>
      <p:bldP spid="53" grpId="0"/>
      <p:bldP spid="54" grpId="0" animBg="1"/>
      <p:bldP spid="55" grpId="0"/>
      <p:bldP spid="56" grpId="0" animBg="1"/>
      <p:bldP spid="57" grpId="0"/>
      <p:bldP spid="58" grpId="0" animBg="1"/>
      <p:bldP spid="5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Remaining Time Next (SRTN)</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Less waiting time.</a:t>
            </a:r>
          </a:p>
          <a:p>
            <a:pPr lvl="1"/>
            <a:r>
              <a:rPr lang="en-US" b="1" dirty="0">
                <a:solidFill>
                  <a:schemeClr val="accent6"/>
                </a:solidFill>
              </a:rPr>
              <a:t>Quite good response for short processes.</a:t>
            </a:r>
            <a:endParaRPr lang="en-US" dirty="0"/>
          </a:p>
          <a:p>
            <a:r>
              <a:rPr lang="en-US" dirty="0"/>
              <a:t>Disadvantages </a:t>
            </a:r>
          </a:p>
          <a:p>
            <a:pPr lvl="1"/>
            <a:r>
              <a:rPr lang="en-US" dirty="0"/>
              <a:t>It is </a:t>
            </a:r>
            <a:r>
              <a:rPr lang="en-US" b="1" dirty="0">
                <a:solidFill>
                  <a:schemeClr val="accent6"/>
                </a:solidFill>
              </a:rPr>
              <a:t>difficult to estimate time required </a:t>
            </a:r>
            <a:r>
              <a:rPr lang="en-US" dirty="0"/>
              <a:t>to complete execution.</a:t>
            </a:r>
          </a:p>
          <a:p>
            <a:pPr lvl="1"/>
            <a:r>
              <a:rPr lang="en-US" b="1" dirty="0">
                <a:solidFill>
                  <a:schemeClr val="accent6"/>
                </a:solidFill>
              </a:rPr>
              <a:t>Starvation is possible for long process</a:t>
            </a:r>
            <a:r>
              <a:rPr lang="en-US" dirty="0"/>
              <a:t>. Long process may wait forever.</a:t>
            </a:r>
          </a:p>
          <a:p>
            <a:pPr lvl="2"/>
            <a:r>
              <a:rPr lang="en-US" dirty="0"/>
              <a:t>Starvation is the </a:t>
            </a:r>
            <a:r>
              <a:rPr lang="en-US" dirty="0">
                <a:solidFill>
                  <a:schemeClr val="accent6"/>
                </a:solidFill>
              </a:rPr>
              <a:t>problem that occurs when high priority processes keep executing and low priority processes get blocked for indefinite time</a:t>
            </a:r>
            <a:r>
              <a:rPr lang="en-US" dirty="0"/>
              <a:t>.</a:t>
            </a:r>
          </a:p>
          <a:p>
            <a:pPr lvl="1"/>
            <a:r>
              <a:rPr lang="en-US" b="1" dirty="0">
                <a:solidFill>
                  <a:schemeClr val="accent6"/>
                </a:solidFill>
              </a:rPr>
              <a:t>Context switch overhead is there</a:t>
            </a:r>
            <a:r>
              <a:rPr lang="en-US" dirty="0"/>
              <a:t>.</a:t>
            </a:r>
          </a:p>
        </p:txBody>
      </p:sp>
    </p:spTree>
    <p:extLst>
      <p:ext uri="{BB962C8B-B14F-4D97-AF65-F5344CB8AC3E}">
        <p14:creationId xmlns:p14="http://schemas.microsoft.com/office/powerpoint/2010/main" val="315623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Round Robin (RR)</a:t>
            </a:r>
          </a:p>
        </p:txBody>
      </p:sp>
      <p:sp>
        <p:nvSpPr>
          <p:cNvPr id="5" name="Text Placeholder 4"/>
          <p:cNvSpPr>
            <a:spLocks noGrp="1"/>
          </p:cNvSpPr>
          <p:nvPr>
            <p:ph type="body" idx="1"/>
          </p:nvPr>
        </p:nvSpPr>
        <p:spPr/>
        <p:txBody>
          <a:bodyPr/>
          <a:lstStyle/>
          <a:p>
            <a:r>
              <a:rPr lang="en-US" dirty="0"/>
              <a:t>Section – 4.4</a:t>
            </a:r>
          </a:p>
          <a:p>
            <a:endParaRPr lang="en-US" dirty="0"/>
          </a:p>
        </p:txBody>
      </p:sp>
    </p:spTree>
    <p:extLst>
      <p:ext uri="{BB962C8B-B14F-4D97-AF65-F5344CB8AC3E}">
        <p14:creationId xmlns:p14="http://schemas.microsoft.com/office/powerpoint/2010/main" val="142269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(RR)</a:t>
            </a:r>
          </a:p>
        </p:txBody>
      </p:sp>
      <p:sp>
        <p:nvSpPr>
          <p:cNvPr id="3" name="Content Placeholder 2"/>
          <p:cNvSpPr>
            <a:spLocks noGrp="1"/>
          </p:cNvSpPr>
          <p:nvPr>
            <p:ph idx="1"/>
          </p:nvPr>
        </p:nvSpPr>
        <p:spPr/>
        <p:txBody>
          <a:bodyPr/>
          <a:lstStyle/>
          <a:p>
            <a:r>
              <a:rPr lang="en-US" dirty="0"/>
              <a:t>Selection criteria:</a:t>
            </a:r>
          </a:p>
          <a:p>
            <a:pPr lvl="1"/>
            <a:r>
              <a:rPr lang="en-US" dirty="0"/>
              <a:t>Each selected process is </a:t>
            </a:r>
            <a:r>
              <a:rPr lang="en-US" b="1" dirty="0">
                <a:solidFill>
                  <a:schemeClr val="accent6"/>
                </a:solidFill>
              </a:rPr>
              <a:t>assigned a time interval, called time quantum or time slice</a:t>
            </a:r>
            <a:r>
              <a:rPr lang="en-US" dirty="0"/>
              <a:t>. </a:t>
            </a:r>
          </a:p>
          <a:p>
            <a:pPr lvl="1"/>
            <a:r>
              <a:rPr lang="en-US" dirty="0"/>
              <a:t>Process is </a:t>
            </a:r>
            <a:r>
              <a:rPr lang="en-US" b="1" dirty="0">
                <a:solidFill>
                  <a:schemeClr val="accent6"/>
                </a:solidFill>
              </a:rPr>
              <a:t>allowed to run only for this time interval</a:t>
            </a:r>
            <a:r>
              <a:rPr lang="en-US" dirty="0"/>
              <a:t>. </a:t>
            </a:r>
          </a:p>
          <a:p>
            <a:pPr lvl="1"/>
            <a:r>
              <a:rPr lang="en-US" dirty="0"/>
              <a:t>Here, two things are possible:  </a:t>
            </a:r>
          </a:p>
          <a:p>
            <a:pPr lvl="1"/>
            <a:r>
              <a:rPr lang="en-US" dirty="0"/>
              <a:t>First, </a:t>
            </a:r>
            <a:r>
              <a:rPr lang="en-US" b="1" dirty="0">
                <a:solidFill>
                  <a:schemeClr val="accent6"/>
                </a:solidFill>
              </a:rPr>
              <a:t>process is either blocked or terminated before the quantum has elapsed</a:t>
            </a:r>
            <a:r>
              <a:rPr lang="en-US" dirty="0"/>
              <a:t>. In this case the </a:t>
            </a:r>
            <a:r>
              <a:rPr lang="en-US" b="1" dirty="0">
                <a:solidFill>
                  <a:schemeClr val="accent6"/>
                </a:solidFill>
              </a:rPr>
              <a:t>CPU switching is done</a:t>
            </a:r>
            <a:r>
              <a:rPr lang="en-US" dirty="0"/>
              <a:t> and </a:t>
            </a:r>
            <a:r>
              <a:rPr lang="en-US" b="1" dirty="0">
                <a:solidFill>
                  <a:schemeClr val="accent6"/>
                </a:solidFill>
              </a:rPr>
              <a:t>another process is scheduled </a:t>
            </a:r>
            <a:r>
              <a:rPr lang="en-US" dirty="0"/>
              <a:t>to run. </a:t>
            </a:r>
          </a:p>
          <a:p>
            <a:pPr lvl="1"/>
            <a:endParaRPr lang="en-US" dirty="0"/>
          </a:p>
          <a:p>
            <a:pPr lvl="1"/>
            <a:endParaRPr lang="en-US" dirty="0"/>
          </a:p>
          <a:p>
            <a:pPr marL="457200" lvl="1" indent="0">
              <a:buNone/>
            </a:pPr>
            <a:endParaRPr lang="en-US" dirty="0"/>
          </a:p>
          <a:p>
            <a:pPr lvl="1"/>
            <a:r>
              <a:rPr lang="en-US" dirty="0"/>
              <a:t>Second, </a:t>
            </a:r>
            <a:r>
              <a:rPr lang="en-US" b="1" dirty="0">
                <a:solidFill>
                  <a:schemeClr val="accent6"/>
                </a:solidFill>
              </a:rPr>
              <a:t>process needs CPU burst longer than time quantum</a:t>
            </a:r>
            <a:r>
              <a:rPr lang="en-US" dirty="0"/>
              <a:t>. In this case, process is </a:t>
            </a:r>
            <a:r>
              <a:rPr lang="en-US" b="1" dirty="0">
                <a:solidFill>
                  <a:schemeClr val="accent6"/>
                </a:solidFill>
              </a:rPr>
              <a:t>running at the end of the time quantum</a:t>
            </a:r>
            <a:r>
              <a:rPr lang="en-US" dirty="0"/>
              <a:t>. </a:t>
            </a:r>
          </a:p>
          <a:p>
            <a:pPr lvl="1"/>
            <a:r>
              <a:rPr lang="en-US" dirty="0"/>
              <a:t>Now, it will be </a:t>
            </a:r>
            <a:r>
              <a:rPr lang="en-US" b="1" dirty="0">
                <a:solidFill>
                  <a:schemeClr val="accent6"/>
                </a:solidFill>
              </a:rPr>
              <a:t>preempted</a:t>
            </a:r>
            <a:r>
              <a:rPr lang="en-US" dirty="0"/>
              <a:t> and </a:t>
            </a:r>
            <a:r>
              <a:rPr lang="en-US" b="1" dirty="0">
                <a:solidFill>
                  <a:schemeClr val="accent6"/>
                </a:solidFill>
              </a:rPr>
              <a:t>moved to the end of the queue</a:t>
            </a:r>
            <a:r>
              <a:rPr lang="en-US" dirty="0"/>
              <a:t>. </a:t>
            </a:r>
          </a:p>
          <a:p>
            <a:pPr lvl="1"/>
            <a:r>
              <a:rPr lang="en-US" dirty="0"/>
              <a:t>CPU will be </a:t>
            </a:r>
            <a:r>
              <a:rPr lang="en-US" b="1" dirty="0">
                <a:solidFill>
                  <a:schemeClr val="accent6"/>
                </a:solidFill>
              </a:rPr>
              <a:t>allocated to another process</a:t>
            </a:r>
            <a:r>
              <a:rPr lang="en-US" dirty="0"/>
              <a:t>. </a:t>
            </a:r>
          </a:p>
          <a:p>
            <a:pPr lvl="1"/>
            <a:r>
              <a:rPr lang="en-US" dirty="0"/>
              <a:t>Here, </a:t>
            </a:r>
            <a:r>
              <a:rPr lang="en-US" b="1" dirty="0">
                <a:solidFill>
                  <a:schemeClr val="accent6"/>
                </a:solidFill>
              </a:rPr>
              <a:t>length of time quantum is critical to determine</a:t>
            </a:r>
            <a:r>
              <a:rPr lang="en-US" dirty="0"/>
              <a:t>.</a:t>
            </a:r>
          </a:p>
        </p:txBody>
      </p:sp>
      <p:sp>
        <p:nvSpPr>
          <p:cNvPr id="16" name="Rectangle 15"/>
          <p:cNvSpPr/>
          <p:nvPr/>
        </p:nvSpPr>
        <p:spPr>
          <a:xfrm>
            <a:off x="3989294" y="3191436"/>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7" name="Straight Connector 16"/>
          <p:cNvCxnSpPr/>
          <p:nvPr/>
        </p:nvCxnSpPr>
        <p:spPr>
          <a:xfrm>
            <a:off x="5708558" y="3191436"/>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827494" y="3191436"/>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580094" y="3191436"/>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57775" y="3334281"/>
            <a:ext cx="731520" cy="400110"/>
          </a:xfrm>
          <a:prstGeom prst="rect">
            <a:avLst/>
          </a:prstGeom>
          <a:noFill/>
        </p:spPr>
        <p:txBody>
          <a:bodyPr wrap="square" rtlCol="0">
            <a:spAutoFit/>
          </a:bodyPr>
          <a:lstStyle/>
          <a:p>
            <a:pPr algn="r"/>
            <a:r>
              <a:rPr lang="en-US" sz="2000" dirty="0"/>
              <a:t>Head</a:t>
            </a:r>
          </a:p>
        </p:txBody>
      </p:sp>
      <p:sp>
        <p:nvSpPr>
          <p:cNvPr id="21" name="TextBox 20"/>
          <p:cNvSpPr txBox="1"/>
          <p:nvPr/>
        </p:nvSpPr>
        <p:spPr>
          <a:xfrm>
            <a:off x="7418294" y="3334281"/>
            <a:ext cx="640080" cy="400110"/>
          </a:xfrm>
          <a:prstGeom prst="rect">
            <a:avLst/>
          </a:prstGeom>
          <a:noFill/>
        </p:spPr>
        <p:txBody>
          <a:bodyPr wrap="square" rtlCol="0">
            <a:spAutoFit/>
          </a:bodyPr>
          <a:lstStyle/>
          <a:p>
            <a:r>
              <a:rPr lang="en-US" sz="2000" dirty="0"/>
              <a:t>Tail</a:t>
            </a:r>
          </a:p>
        </p:txBody>
      </p:sp>
      <p:sp>
        <p:nvSpPr>
          <p:cNvPr id="22" name="TextBox 21"/>
          <p:cNvSpPr txBox="1"/>
          <p:nvPr/>
        </p:nvSpPr>
        <p:spPr>
          <a:xfrm>
            <a:off x="4004142" y="3341975"/>
            <a:ext cx="822960" cy="402336"/>
          </a:xfrm>
          <a:prstGeom prst="rect">
            <a:avLst/>
          </a:prstGeom>
          <a:noFill/>
        </p:spPr>
        <p:txBody>
          <a:bodyPr wrap="square" rtlCol="0">
            <a:spAutoFit/>
          </a:bodyPr>
          <a:lstStyle/>
          <a:p>
            <a:pPr algn="r"/>
            <a:r>
              <a:rPr lang="en-US" sz="2000" dirty="0"/>
              <a:t>P1 </a:t>
            </a:r>
            <a:r>
              <a:rPr lang="en-US" dirty="0"/>
              <a:t>(2)</a:t>
            </a:r>
            <a:endParaRPr lang="en-US" sz="2000" dirty="0"/>
          </a:p>
        </p:txBody>
      </p:sp>
      <p:sp>
        <p:nvSpPr>
          <p:cNvPr id="23" name="TextBox 22"/>
          <p:cNvSpPr txBox="1"/>
          <p:nvPr/>
        </p:nvSpPr>
        <p:spPr>
          <a:xfrm>
            <a:off x="4869236" y="3341975"/>
            <a:ext cx="822960" cy="400110"/>
          </a:xfrm>
          <a:prstGeom prst="rect">
            <a:avLst/>
          </a:prstGeom>
          <a:noFill/>
        </p:spPr>
        <p:txBody>
          <a:bodyPr wrap="square" rtlCol="0">
            <a:spAutoFit/>
          </a:bodyPr>
          <a:lstStyle/>
          <a:p>
            <a:pPr algn="r"/>
            <a:r>
              <a:rPr lang="en-US" sz="2000" dirty="0"/>
              <a:t>P2 </a:t>
            </a:r>
            <a:r>
              <a:rPr lang="en-US" dirty="0"/>
              <a:t>(6)</a:t>
            </a:r>
          </a:p>
        </p:txBody>
      </p:sp>
      <p:sp>
        <p:nvSpPr>
          <p:cNvPr id="24" name="TextBox 23"/>
          <p:cNvSpPr txBox="1"/>
          <p:nvPr/>
        </p:nvSpPr>
        <p:spPr>
          <a:xfrm>
            <a:off x="8220773" y="3349670"/>
            <a:ext cx="822960" cy="402336"/>
          </a:xfrm>
          <a:prstGeom prst="rect">
            <a:avLst/>
          </a:prstGeom>
          <a:noFill/>
        </p:spPr>
        <p:txBody>
          <a:bodyPr wrap="square" rtlCol="0">
            <a:spAutoFit/>
          </a:bodyPr>
          <a:lstStyle/>
          <a:p>
            <a:pPr algn="r"/>
            <a:r>
              <a:rPr lang="en-US" sz="2000" dirty="0"/>
              <a:t>P3 </a:t>
            </a:r>
            <a:r>
              <a:rPr lang="en-US" dirty="0"/>
              <a:t>(1)</a:t>
            </a:r>
            <a:endParaRPr lang="en-US" sz="2000" dirty="0"/>
          </a:p>
        </p:txBody>
      </p:sp>
      <p:pic>
        <p:nvPicPr>
          <p:cNvPr id="25" name="Picture 24"/>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483451" y="3089354"/>
            <a:ext cx="1005155" cy="898372"/>
          </a:xfrm>
          <a:prstGeom prst="rect">
            <a:avLst/>
          </a:prstGeom>
        </p:spPr>
      </p:pic>
      <p:sp>
        <p:nvSpPr>
          <p:cNvPr id="26" name="TextBox 25"/>
          <p:cNvSpPr txBox="1"/>
          <p:nvPr/>
        </p:nvSpPr>
        <p:spPr>
          <a:xfrm>
            <a:off x="4205884" y="2808150"/>
            <a:ext cx="3017520" cy="402336"/>
          </a:xfrm>
          <a:prstGeom prst="rect">
            <a:avLst/>
          </a:prstGeom>
          <a:noFill/>
        </p:spPr>
        <p:txBody>
          <a:bodyPr wrap="square" rtlCol="0">
            <a:spAutoFit/>
          </a:bodyPr>
          <a:lstStyle/>
          <a:p>
            <a:pPr algn="r"/>
            <a:r>
              <a:rPr lang="en-US" sz="2000" dirty="0"/>
              <a:t>Ready queue &amp; Quantum = 3</a:t>
            </a:r>
          </a:p>
        </p:txBody>
      </p:sp>
      <p:sp>
        <p:nvSpPr>
          <p:cNvPr id="27" name="TextBox 26"/>
          <p:cNvSpPr txBox="1"/>
          <p:nvPr/>
        </p:nvSpPr>
        <p:spPr>
          <a:xfrm>
            <a:off x="2361324" y="3332055"/>
            <a:ext cx="777240" cy="402336"/>
          </a:xfrm>
          <a:prstGeom prst="rect">
            <a:avLst/>
          </a:prstGeom>
          <a:noFill/>
        </p:spPr>
        <p:txBody>
          <a:bodyPr wrap="square" rtlCol="0">
            <a:spAutoFit/>
          </a:bodyPr>
          <a:lstStyle/>
          <a:p>
            <a:pPr algn="r"/>
            <a:r>
              <a:rPr lang="en-US" sz="2000" dirty="0"/>
              <a:t>P0 </a:t>
            </a:r>
            <a:r>
              <a:rPr lang="en-US" dirty="0"/>
              <a:t>(2)</a:t>
            </a:r>
            <a:endParaRPr lang="en-US" sz="2000" dirty="0"/>
          </a:p>
        </p:txBody>
      </p:sp>
      <p:sp>
        <p:nvSpPr>
          <p:cNvPr id="41" name="TextBox 40"/>
          <p:cNvSpPr txBox="1"/>
          <p:nvPr/>
        </p:nvSpPr>
        <p:spPr>
          <a:xfrm>
            <a:off x="4205884" y="5417278"/>
            <a:ext cx="3017520" cy="402336"/>
          </a:xfrm>
          <a:prstGeom prst="rect">
            <a:avLst/>
          </a:prstGeom>
          <a:noFill/>
        </p:spPr>
        <p:txBody>
          <a:bodyPr wrap="square" rtlCol="0">
            <a:spAutoFit/>
          </a:bodyPr>
          <a:lstStyle/>
          <a:p>
            <a:pPr algn="r"/>
            <a:r>
              <a:rPr lang="en-US" sz="2000" dirty="0"/>
              <a:t>Ready queue &amp; Quantum = 3</a:t>
            </a:r>
          </a:p>
        </p:txBody>
      </p:sp>
      <p:sp>
        <p:nvSpPr>
          <p:cNvPr id="42" name="Rectangle 41"/>
          <p:cNvSpPr/>
          <p:nvPr/>
        </p:nvSpPr>
        <p:spPr>
          <a:xfrm>
            <a:off x="3989294" y="5802892"/>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3" name="Straight Connector 42"/>
          <p:cNvCxnSpPr/>
          <p:nvPr/>
        </p:nvCxnSpPr>
        <p:spPr>
          <a:xfrm>
            <a:off x="5708558" y="5802892"/>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827494" y="5802892"/>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580094" y="5802892"/>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257775" y="5945737"/>
            <a:ext cx="731520" cy="400110"/>
          </a:xfrm>
          <a:prstGeom prst="rect">
            <a:avLst/>
          </a:prstGeom>
          <a:noFill/>
        </p:spPr>
        <p:txBody>
          <a:bodyPr wrap="square" rtlCol="0">
            <a:spAutoFit/>
          </a:bodyPr>
          <a:lstStyle/>
          <a:p>
            <a:pPr algn="r"/>
            <a:r>
              <a:rPr lang="en-US" sz="2000" dirty="0"/>
              <a:t>Head</a:t>
            </a:r>
          </a:p>
        </p:txBody>
      </p:sp>
      <p:sp>
        <p:nvSpPr>
          <p:cNvPr id="47" name="TextBox 46"/>
          <p:cNvSpPr txBox="1"/>
          <p:nvPr/>
        </p:nvSpPr>
        <p:spPr>
          <a:xfrm>
            <a:off x="7418294" y="5945737"/>
            <a:ext cx="640080" cy="400110"/>
          </a:xfrm>
          <a:prstGeom prst="rect">
            <a:avLst/>
          </a:prstGeom>
          <a:noFill/>
        </p:spPr>
        <p:txBody>
          <a:bodyPr wrap="square" rtlCol="0">
            <a:spAutoFit/>
          </a:bodyPr>
          <a:lstStyle/>
          <a:p>
            <a:r>
              <a:rPr lang="en-US" sz="2000" dirty="0"/>
              <a:t>Tail</a:t>
            </a:r>
          </a:p>
        </p:txBody>
      </p:sp>
      <p:sp>
        <p:nvSpPr>
          <p:cNvPr id="48" name="TextBox 47"/>
          <p:cNvSpPr txBox="1"/>
          <p:nvPr/>
        </p:nvSpPr>
        <p:spPr>
          <a:xfrm>
            <a:off x="4004142" y="5953431"/>
            <a:ext cx="822960" cy="402336"/>
          </a:xfrm>
          <a:prstGeom prst="rect">
            <a:avLst/>
          </a:prstGeom>
          <a:noFill/>
        </p:spPr>
        <p:txBody>
          <a:bodyPr wrap="square" rtlCol="0">
            <a:spAutoFit/>
          </a:bodyPr>
          <a:lstStyle/>
          <a:p>
            <a:pPr algn="r"/>
            <a:r>
              <a:rPr lang="en-US" sz="2000" dirty="0"/>
              <a:t>P1 </a:t>
            </a:r>
            <a:r>
              <a:rPr lang="en-US" dirty="0"/>
              <a:t>(2)</a:t>
            </a:r>
            <a:endParaRPr lang="en-US" sz="2000" dirty="0"/>
          </a:p>
        </p:txBody>
      </p:sp>
      <p:sp>
        <p:nvSpPr>
          <p:cNvPr id="49" name="TextBox 48"/>
          <p:cNvSpPr txBox="1"/>
          <p:nvPr/>
        </p:nvSpPr>
        <p:spPr>
          <a:xfrm>
            <a:off x="4869236" y="5953431"/>
            <a:ext cx="822960" cy="400110"/>
          </a:xfrm>
          <a:prstGeom prst="rect">
            <a:avLst/>
          </a:prstGeom>
          <a:noFill/>
        </p:spPr>
        <p:txBody>
          <a:bodyPr wrap="square" rtlCol="0">
            <a:spAutoFit/>
          </a:bodyPr>
          <a:lstStyle/>
          <a:p>
            <a:pPr algn="r"/>
            <a:r>
              <a:rPr lang="en-US" sz="2000" dirty="0"/>
              <a:t>P2 </a:t>
            </a:r>
            <a:r>
              <a:rPr lang="en-US" dirty="0"/>
              <a:t>(6)</a:t>
            </a:r>
          </a:p>
        </p:txBody>
      </p:sp>
      <p:sp>
        <p:nvSpPr>
          <p:cNvPr id="50" name="TextBox 49"/>
          <p:cNvSpPr txBox="1"/>
          <p:nvPr/>
        </p:nvSpPr>
        <p:spPr>
          <a:xfrm>
            <a:off x="8220773" y="5961126"/>
            <a:ext cx="822960" cy="402336"/>
          </a:xfrm>
          <a:prstGeom prst="rect">
            <a:avLst/>
          </a:prstGeom>
          <a:noFill/>
        </p:spPr>
        <p:txBody>
          <a:bodyPr wrap="square" rtlCol="0">
            <a:spAutoFit/>
          </a:bodyPr>
          <a:lstStyle/>
          <a:p>
            <a:pPr algn="r"/>
            <a:r>
              <a:rPr lang="en-US" sz="2000" dirty="0"/>
              <a:t>P3 </a:t>
            </a:r>
            <a:r>
              <a:rPr lang="en-US" dirty="0"/>
              <a:t>(1)</a:t>
            </a:r>
            <a:endParaRPr lang="en-US" sz="2000" dirty="0"/>
          </a:p>
        </p:txBody>
      </p:sp>
      <p:pic>
        <p:nvPicPr>
          <p:cNvPr id="51" name="Picture 50"/>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483451" y="5700810"/>
            <a:ext cx="1005155" cy="898372"/>
          </a:xfrm>
          <a:prstGeom prst="rect">
            <a:avLst/>
          </a:prstGeom>
        </p:spPr>
      </p:pic>
      <p:sp>
        <p:nvSpPr>
          <p:cNvPr id="52" name="TextBox 51"/>
          <p:cNvSpPr txBox="1"/>
          <p:nvPr/>
        </p:nvSpPr>
        <p:spPr>
          <a:xfrm>
            <a:off x="4205884" y="5419606"/>
            <a:ext cx="3017520" cy="402336"/>
          </a:xfrm>
          <a:prstGeom prst="rect">
            <a:avLst/>
          </a:prstGeom>
          <a:noFill/>
        </p:spPr>
        <p:txBody>
          <a:bodyPr wrap="square" rtlCol="0">
            <a:spAutoFit/>
          </a:bodyPr>
          <a:lstStyle/>
          <a:p>
            <a:pPr algn="r"/>
            <a:r>
              <a:rPr lang="en-US" sz="2000" dirty="0"/>
              <a:t>Ready queue &amp; Quantum = 3</a:t>
            </a:r>
          </a:p>
        </p:txBody>
      </p:sp>
      <p:sp>
        <p:nvSpPr>
          <p:cNvPr id="53" name="TextBox 52"/>
          <p:cNvSpPr txBox="1"/>
          <p:nvPr/>
        </p:nvSpPr>
        <p:spPr>
          <a:xfrm>
            <a:off x="2361324" y="5943511"/>
            <a:ext cx="777240" cy="402336"/>
          </a:xfrm>
          <a:prstGeom prst="rect">
            <a:avLst/>
          </a:prstGeom>
          <a:noFill/>
        </p:spPr>
        <p:txBody>
          <a:bodyPr wrap="square" rtlCol="0">
            <a:spAutoFit/>
          </a:bodyPr>
          <a:lstStyle/>
          <a:p>
            <a:pPr algn="r"/>
            <a:r>
              <a:rPr lang="en-US" sz="2000" dirty="0"/>
              <a:t>P0 </a:t>
            </a:r>
            <a:r>
              <a:rPr lang="en-US" dirty="0"/>
              <a:t>(1)</a:t>
            </a:r>
            <a:endParaRPr lang="en-US" sz="2000" dirty="0"/>
          </a:p>
        </p:txBody>
      </p:sp>
      <p:sp>
        <p:nvSpPr>
          <p:cNvPr id="54" name="TextBox 53"/>
          <p:cNvSpPr txBox="1"/>
          <p:nvPr/>
        </p:nvSpPr>
        <p:spPr>
          <a:xfrm>
            <a:off x="2359167" y="5953431"/>
            <a:ext cx="777240" cy="402336"/>
          </a:xfrm>
          <a:prstGeom prst="rect">
            <a:avLst/>
          </a:prstGeom>
          <a:noFill/>
        </p:spPr>
        <p:txBody>
          <a:bodyPr wrap="square" rtlCol="0">
            <a:spAutoFit/>
          </a:bodyPr>
          <a:lstStyle/>
          <a:p>
            <a:pPr algn="r"/>
            <a:r>
              <a:rPr lang="en-US" sz="2000" dirty="0"/>
              <a:t>P0 </a:t>
            </a:r>
            <a:r>
              <a:rPr lang="en-US" dirty="0"/>
              <a:t>(4)</a:t>
            </a:r>
            <a:endParaRPr lang="en-US" sz="2000" dirty="0"/>
          </a:p>
        </p:txBody>
      </p:sp>
    </p:spTree>
    <p:extLst>
      <p:ext uri="{BB962C8B-B14F-4D97-AF65-F5344CB8AC3E}">
        <p14:creationId xmlns:p14="http://schemas.microsoft.com/office/powerpoint/2010/main" val="127966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2"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path" presetSubtype="0" accel="50000" decel="50000" fill="hold" grpId="1" nodeType="clickEffect">
                                  <p:stCondLst>
                                    <p:cond delay="0"/>
                                  </p:stCondLst>
                                  <p:childTnLst>
                                    <p:animMotion origin="layout" path="M -1.66667E-6 3.33333E-6 L -0.20364 -0.00278 " pathEditMode="relative" rAng="0" ptsTypes="AA">
                                      <p:cBhvr>
                                        <p:cTn id="73" dur="2000" fill="hold"/>
                                        <p:tgtEl>
                                          <p:spTgt spid="24"/>
                                        </p:tgtEl>
                                        <p:attrNameLst>
                                          <p:attrName>ppt_x</p:attrName>
                                          <p:attrName>ppt_y</p:attrName>
                                        </p:attrNameLst>
                                      </p:cBhvr>
                                      <p:rCtr x="-10156" y="-93"/>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27"/>
                                        </p:tgtEl>
                                      </p:cBhvr>
                                    </p:animEffect>
                                    <p:set>
                                      <p:cBhvr>
                                        <p:cTn id="78" dur="1" fill="hold">
                                          <p:stCondLst>
                                            <p:cond delay="499"/>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35" presetClass="path" presetSubtype="0" accel="50000" decel="50000" fill="hold" grpId="1" nodeType="clickEffect">
                                  <p:stCondLst>
                                    <p:cond delay="0"/>
                                  </p:stCondLst>
                                  <p:childTnLst>
                                    <p:animMotion origin="layout" path="M 6.25E-7 3.33333E-6 L -0.13763 -0.00093 " pathEditMode="relative" rAng="0" ptsTypes="AA">
                                      <p:cBhvr>
                                        <p:cTn id="82" dur="2000" fill="hold"/>
                                        <p:tgtEl>
                                          <p:spTgt spid="22"/>
                                        </p:tgtEl>
                                        <p:attrNameLst>
                                          <p:attrName>ppt_x</p:attrName>
                                          <p:attrName>ppt_y</p:attrName>
                                        </p:attrNameLst>
                                      </p:cBhvr>
                                      <p:rCtr x="-6888" y="-46"/>
                                    </p:animMotion>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animEffect transition="in" filter="fade">
                                      <p:cBhvr>
                                        <p:cTn id="87" dur="500"/>
                                        <p:tgtEl>
                                          <p:spTgt spid="3">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9" end="9"/>
                                            </p:txEl>
                                          </p:spTgt>
                                        </p:tgtEl>
                                        <p:attrNameLst>
                                          <p:attrName>style.visibility</p:attrName>
                                        </p:attrNameLst>
                                      </p:cBhvr>
                                      <p:to>
                                        <p:strVal val="visible"/>
                                      </p:to>
                                    </p:set>
                                    <p:animEffect transition="in" filter="fade">
                                      <p:cBhvr>
                                        <p:cTn id="92" dur="500"/>
                                        <p:tgtEl>
                                          <p:spTgt spid="3">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10" end="10"/>
                                            </p:txEl>
                                          </p:spTgt>
                                        </p:tgtEl>
                                        <p:attrNameLst>
                                          <p:attrName>style.visibility</p:attrName>
                                        </p:attrNameLst>
                                      </p:cBhvr>
                                      <p:to>
                                        <p:strVal val="visible"/>
                                      </p:to>
                                    </p:set>
                                    <p:animEffect transition="in" filter="fade">
                                      <p:cBhvr>
                                        <p:cTn id="97" dur="500"/>
                                        <p:tgtEl>
                                          <p:spTgt spid="3">
                                            <p:txEl>
                                              <p:pRg st="10" end="1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
                                            <p:txEl>
                                              <p:pRg st="11" end="11"/>
                                            </p:txEl>
                                          </p:spTgt>
                                        </p:tgtEl>
                                        <p:attrNameLst>
                                          <p:attrName>style.visibility</p:attrName>
                                        </p:attrNameLst>
                                      </p:cBhvr>
                                      <p:to>
                                        <p:strVal val="visible"/>
                                      </p:to>
                                    </p:set>
                                    <p:animEffect transition="in" filter="fade">
                                      <p:cBhvr>
                                        <p:cTn id="102" dur="500"/>
                                        <p:tgtEl>
                                          <p:spTgt spid="3">
                                            <p:txEl>
                                              <p:pRg st="11" end="1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51"/>
                                        </p:tgtEl>
                                        <p:attrNameLst>
                                          <p:attrName>style.visibility</p:attrName>
                                        </p:attrNameLst>
                                      </p:cBhvr>
                                      <p:to>
                                        <p:strVal val="visible"/>
                                      </p:to>
                                    </p:set>
                                    <p:animEffect transition="in" filter="fade">
                                      <p:cBhvr>
                                        <p:cTn id="129" dur="500"/>
                                        <p:tgtEl>
                                          <p:spTgt spid="51"/>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4"/>
                                        </p:tgtEl>
                                        <p:attrNameLst>
                                          <p:attrName>style.visibility</p:attrName>
                                        </p:attrNameLst>
                                      </p:cBhvr>
                                      <p:to>
                                        <p:strVal val="visible"/>
                                      </p:to>
                                    </p:set>
                                    <p:animEffect transition="in" filter="fade">
                                      <p:cBhvr>
                                        <p:cTn id="134" dur="500"/>
                                        <p:tgtEl>
                                          <p:spTgt spid="54"/>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childTnLst>
                                </p:cTn>
                              </p:par>
                              <p:par>
                                <p:cTn id="139" presetID="1" presetClass="entr" presetSubtype="0" fill="hold" grpId="2" nodeType="withEffect">
                                  <p:stCondLst>
                                    <p:cond delay="0"/>
                                  </p:stCondLst>
                                  <p:childTnLst>
                                    <p:set>
                                      <p:cBhvr>
                                        <p:cTn id="140" dur="1" fill="hold">
                                          <p:stCondLst>
                                            <p:cond delay="0"/>
                                          </p:stCondLst>
                                        </p:cTn>
                                        <p:tgtEl>
                                          <p:spTgt spid="48"/>
                                        </p:tgtEl>
                                        <p:attrNameLst>
                                          <p:attrName>style.visibility</p:attrName>
                                        </p:attrNameLst>
                                      </p:cBhvr>
                                      <p:to>
                                        <p:strVal val="visible"/>
                                      </p:to>
                                    </p:set>
                                  </p:childTnLst>
                                </p:cTn>
                              </p:par>
                            </p:childTnLst>
                          </p:cTn>
                        </p:par>
                        <p:par>
                          <p:cTn id="141" fill="hold">
                            <p:stCondLst>
                              <p:cond delay="0"/>
                            </p:stCondLst>
                            <p:childTnLst>
                              <p:par>
                                <p:cTn id="142" presetID="1" presetClass="entr" presetSubtype="0" fill="hold" grpId="0" nodeType="afterEffect">
                                  <p:stCondLst>
                                    <p:cond delay="0"/>
                                  </p:stCondLst>
                                  <p:childTnLst>
                                    <p:set>
                                      <p:cBhvr>
                                        <p:cTn id="143" dur="1" fill="hold">
                                          <p:stCondLst>
                                            <p:cond delay="0"/>
                                          </p:stCondLst>
                                        </p:cTn>
                                        <p:tgtEl>
                                          <p:spTgt spid="49"/>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50"/>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35" presetClass="path" presetSubtype="0" accel="50000" decel="50000" fill="hold" grpId="1" nodeType="clickEffect">
                                  <p:stCondLst>
                                    <p:cond delay="0"/>
                                  </p:stCondLst>
                                  <p:childTnLst>
                                    <p:animMotion origin="layout" path="M -2.70833E-6 3.7037E-7 L -0.20364 -0.00278 " pathEditMode="relative" rAng="0" ptsTypes="AA">
                                      <p:cBhvr>
                                        <p:cTn id="151" dur="2000" fill="hold"/>
                                        <p:tgtEl>
                                          <p:spTgt spid="50"/>
                                        </p:tgtEl>
                                        <p:attrNameLst>
                                          <p:attrName>ppt_x</p:attrName>
                                          <p:attrName>ppt_y</p:attrName>
                                        </p:attrNameLst>
                                      </p:cBhvr>
                                      <p:rCtr x="-10182" y="-139"/>
                                    </p:animMotion>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53"/>
                                        </p:tgtEl>
                                        <p:attrNameLst>
                                          <p:attrName>style.visibility</p:attrName>
                                        </p:attrNameLst>
                                      </p:cBhvr>
                                      <p:to>
                                        <p:strVal val="visible"/>
                                      </p:to>
                                    </p:set>
                                  </p:childTnLst>
                                </p:cTn>
                              </p:par>
                              <p:par>
                                <p:cTn id="156" presetID="10" presetClass="exit" presetSubtype="0" fill="hold" grpId="1" nodeType="withEffect">
                                  <p:stCondLst>
                                    <p:cond delay="0"/>
                                  </p:stCondLst>
                                  <p:childTnLst>
                                    <p:animEffect transition="out" filter="fade">
                                      <p:cBhvr>
                                        <p:cTn id="157" dur="500"/>
                                        <p:tgtEl>
                                          <p:spTgt spid="54"/>
                                        </p:tgtEl>
                                      </p:cBhvr>
                                    </p:animEffect>
                                    <p:set>
                                      <p:cBhvr>
                                        <p:cTn id="158" dur="1" fill="hold">
                                          <p:stCondLst>
                                            <p:cond delay="499"/>
                                          </p:stCondLst>
                                        </p:cTn>
                                        <p:tgtEl>
                                          <p:spTgt spid="54"/>
                                        </p:tgtEl>
                                        <p:attrNameLst>
                                          <p:attrName>style.visibility</p:attrName>
                                        </p:attrNameLst>
                                      </p:cBhvr>
                                      <p:to>
                                        <p:strVal val="hidden"/>
                                      </p:to>
                                    </p:set>
                                  </p:childTnLst>
                                </p:cTn>
                              </p:par>
                            </p:childTnLst>
                          </p:cTn>
                        </p:par>
                        <p:par>
                          <p:cTn id="159" fill="hold">
                            <p:stCondLst>
                              <p:cond delay="500"/>
                            </p:stCondLst>
                            <p:childTnLst>
                              <p:par>
                                <p:cTn id="160" presetID="63" presetClass="path" presetSubtype="0" accel="50000" decel="50000" fill="hold" grpId="1" nodeType="afterEffect">
                                  <p:stCondLst>
                                    <p:cond delay="0"/>
                                  </p:stCondLst>
                                  <p:childTnLst>
                                    <p:animMotion origin="layout" path="M -8.33333E-7 -3.33333E-6 L 0.34896 0.00047 " pathEditMode="relative" rAng="0" ptsTypes="AA">
                                      <p:cBhvr>
                                        <p:cTn id="161" dur="2000" fill="hold"/>
                                        <p:tgtEl>
                                          <p:spTgt spid="53"/>
                                        </p:tgtEl>
                                        <p:attrNameLst>
                                          <p:attrName>ppt_x</p:attrName>
                                          <p:attrName>ppt_y</p:attrName>
                                        </p:attrNameLst>
                                      </p:cBhvr>
                                      <p:rCtr x="17448" y="23"/>
                                    </p:animMotion>
                                  </p:childTnLst>
                                </p:cTn>
                              </p:par>
                            </p:childTnLst>
                          </p:cTn>
                        </p:par>
                      </p:childTnLst>
                    </p:cTn>
                  </p:par>
                  <p:par>
                    <p:cTn id="162" fill="hold">
                      <p:stCondLst>
                        <p:cond delay="indefinite"/>
                      </p:stCondLst>
                      <p:childTnLst>
                        <p:par>
                          <p:cTn id="163" fill="hold">
                            <p:stCondLst>
                              <p:cond delay="0"/>
                            </p:stCondLst>
                            <p:childTnLst>
                              <p:par>
                                <p:cTn id="164" presetID="35" presetClass="path" presetSubtype="0" accel="50000" decel="50000" fill="hold" grpId="1" nodeType="clickEffect">
                                  <p:stCondLst>
                                    <p:cond delay="0"/>
                                  </p:stCondLst>
                                  <p:childTnLst>
                                    <p:animMotion origin="layout" path="M 6.25E-7 -3.7037E-6 L -0.13763 -0.00092 " pathEditMode="relative" rAng="0" ptsTypes="AA">
                                      <p:cBhvr>
                                        <p:cTn id="165" dur="2000" fill="hold"/>
                                        <p:tgtEl>
                                          <p:spTgt spid="48"/>
                                        </p:tgtEl>
                                        <p:attrNameLst>
                                          <p:attrName>ppt_x</p:attrName>
                                          <p:attrName>ppt_y</p:attrName>
                                        </p:attrNameLst>
                                      </p:cBhvr>
                                      <p:rCtr x="-6888" y="-46"/>
                                    </p:animMotion>
                                  </p:childTnLst>
                                </p:cTn>
                              </p:par>
                            </p:childTnLst>
                          </p:cTn>
                        </p:par>
                      </p:childTnLst>
                    </p:cTn>
                  </p:par>
                  <p:par>
                    <p:cTn id="166" fill="hold">
                      <p:stCondLst>
                        <p:cond delay="indefinite"/>
                      </p:stCondLst>
                      <p:childTnLst>
                        <p:par>
                          <p:cTn id="167" fill="hold">
                            <p:stCondLst>
                              <p:cond delay="0"/>
                            </p:stCondLst>
                            <p:childTnLst>
                              <p:par>
                                <p:cTn id="168" presetID="10" presetClass="exit" presetSubtype="0" fill="hold" grpId="3" nodeType="clickEffect">
                                  <p:stCondLst>
                                    <p:cond delay="0"/>
                                  </p:stCondLst>
                                  <p:childTnLst>
                                    <p:animEffect transition="out" filter="fade">
                                      <p:cBhvr>
                                        <p:cTn id="169" dur="500"/>
                                        <p:tgtEl>
                                          <p:spTgt spid="48"/>
                                        </p:tgtEl>
                                      </p:cBhvr>
                                    </p:animEffect>
                                    <p:set>
                                      <p:cBhvr>
                                        <p:cTn id="170"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2" grpId="0"/>
      <p:bldP spid="22" grpId="1"/>
      <p:bldP spid="22" grpId="2"/>
      <p:bldP spid="23" grpId="0"/>
      <p:bldP spid="24" grpId="0"/>
      <p:bldP spid="24" grpId="1"/>
      <p:bldP spid="26" grpId="0"/>
      <p:bldP spid="27" grpId="0"/>
      <p:bldP spid="27" grpId="1"/>
      <p:bldP spid="41" grpId="0"/>
      <p:bldP spid="42" grpId="0" animBg="1"/>
      <p:bldP spid="46" grpId="0"/>
      <p:bldP spid="47" grpId="0"/>
      <p:bldP spid="48" grpId="0"/>
      <p:bldP spid="48" grpId="1"/>
      <p:bldP spid="48" grpId="2"/>
      <p:bldP spid="48" grpId="3"/>
      <p:bldP spid="49" grpId="0"/>
      <p:bldP spid="50" grpId="0"/>
      <p:bldP spid="50" grpId="1"/>
      <p:bldP spid="52" grpId="0"/>
      <p:bldP spid="53" grpId="0"/>
      <p:bldP spid="53" grpId="1"/>
      <p:bldP spid="54" grpId="0"/>
      <p:bldP spid="5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Multiprogramming execution</a:t>
            </a:r>
          </a:p>
        </p:txBody>
      </p:sp>
      <p:sp>
        <p:nvSpPr>
          <p:cNvPr id="3" name="Content Placeholder 2"/>
          <p:cNvSpPr>
            <a:spLocks noGrp="1"/>
          </p:cNvSpPr>
          <p:nvPr>
            <p:ph idx="1"/>
          </p:nvPr>
        </p:nvSpPr>
        <p:spPr>
          <a:xfrm>
            <a:off x="131180" y="863444"/>
            <a:ext cx="11930832" cy="559056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are </a:t>
            </a:r>
            <a:r>
              <a:rPr lang="en-US" b="1" dirty="0">
                <a:solidFill>
                  <a:srgbClr val="C00000"/>
                </a:solidFill>
              </a:rPr>
              <a:t>three processes</a:t>
            </a:r>
            <a:r>
              <a:rPr lang="en-US" dirty="0"/>
              <a:t>, </a:t>
            </a:r>
            <a:r>
              <a:rPr lang="en-US" b="1" dirty="0">
                <a:solidFill>
                  <a:srgbClr val="C00000"/>
                </a:solidFill>
              </a:rPr>
              <a:t>one processor </a:t>
            </a:r>
            <a:r>
              <a:rPr lang="en-US" dirty="0"/>
              <a:t>(CPU), </a:t>
            </a:r>
            <a:r>
              <a:rPr lang="en-US" b="1" dirty="0">
                <a:solidFill>
                  <a:srgbClr val="C00000"/>
                </a:solidFill>
              </a:rPr>
              <a:t>three logical program counter</a:t>
            </a:r>
            <a:r>
              <a:rPr lang="en-US" dirty="0"/>
              <a:t> (one for each processes) in memory and one physical program counter in processor.</a:t>
            </a:r>
          </a:p>
          <a:p>
            <a:r>
              <a:rPr lang="en-US" dirty="0"/>
              <a:t>Here </a:t>
            </a:r>
            <a:r>
              <a:rPr lang="en-US" b="1" dirty="0">
                <a:solidFill>
                  <a:srgbClr val="C00000"/>
                </a:solidFill>
              </a:rPr>
              <a:t>CPU is free </a:t>
            </a:r>
            <a:r>
              <a:rPr lang="en-US" dirty="0"/>
              <a:t>(no process is running).</a:t>
            </a:r>
          </a:p>
          <a:p>
            <a:r>
              <a:rPr lang="en-US" dirty="0"/>
              <a:t>No data in physical program counter.</a:t>
            </a:r>
          </a:p>
        </p:txBody>
      </p:sp>
      <p:pic>
        <p:nvPicPr>
          <p:cNvPr id="9" name="Picture 2" descr="Image result for process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585" y="2707701"/>
            <a:ext cx="1552337" cy="13357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240030" y="1163755"/>
            <a:ext cx="1106567" cy="1108988"/>
          </a:xfrm>
          <a:prstGeom prst="rect">
            <a:avLst/>
          </a:prstGeom>
        </p:spPr>
      </p:pic>
      <p:pic>
        <p:nvPicPr>
          <p:cNvPr id="11" name="Picture 10"/>
          <p:cNvPicPr>
            <a:picLocks noChangeAspect="1"/>
          </p:cNvPicPr>
          <p:nvPr/>
        </p:nvPicPr>
        <p:blipFill>
          <a:blip r:embed="rId3"/>
          <a:stretch>
            <a:fillRect/>
          </a:stretch>
        </p:blipFill>
        <p:spPr>
          <a:xfrm>
            <a:off x="1474470" y="1163755"/>
            <a:ext cx="1106567" cy="1108988"/>
          </a:xfrm>
          <a:prstGeom prst="rect">
            <a:avLst/>
          </a:prstGeom>
        </p:spPr>
      </p:pic>
      <p:pic>
        <p:nvPicPr>
          <p:cNvPr id="12" name="Picture 11"/>
          <p:cNvPicPr>
            <a:picLocks noChangeAspect="1"/>
          </p:cNvPicPr>
          <p:nvPr/>
        </p:nvPicPr>
        <p:blipFill>
          <a:blip r:embed="rId3"/>
          <a:stretch>
            <a:fillRect/>
          </a:stretch>
        </p:blipFill>
        <p:spPr>
          <a:xfrm>
            <a:off x="2708910" y="1163755"/>
            <a:ext cx="1106567" cy="1108988"/>
          </a:xfrm>
          <a:prstGeom prst="rect">
            <a:avLst/>
          </a:prstGeom>
        </p:spPr>
      </p:pic>
      <p:sp>
        <p:nvSpPr>
          <p:cNvPr id="13" name="TextBox 12"/>
          <p:cNvSpPr txBox="1"/>
          <p:nvPr/>
        </p:nvSpPr>
        <p:spPr>
          <a:xfrm>
            <a:off x="7355879" y="2064912"/>
            <a:ext cx="1597619" cy="731520"/>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Physical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p:txBody>
      </p:sp>
      <p:sp>
        <p:nvSpPr>
          <p:cNvPr id="14" name="TextBox 13"/>
          <p:cNvSpPr txBox="1"/>
          <p:nvPr/>
        </p:nvSpPr>
        <p:spPr>
          <a:xfrm>
            <a:off x="4724400" y="2070104"/>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5" name="TextBox 14"/>
          <p:cNvSpPr txBox="1"/>
          <p:nvPr/>
        </p:nvSpPr>
        <p:spPr>
          <a:xfrm>
            <a:off x="4724400" y="1191398"/>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6" name="TextBox 15"/>
          <p:cNvSpPr txBox="1"/>
          <p:nvPr/>
        </p:nvSpPr>
        <p:spPr>
          <a:xfrm>
            <a:off x="4724400" y="2948810"/>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7" name="TextBox 16"/>
          <p:cNvSpPr txBox="1"/>
          <p:nvPr/>
        </p:nvSpPr>
        <p:spPr>
          <a:xfrm>
            <a:off x="579807" y="914400"/>
            <a:ext cx="427012"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sp>
        <p:nvSpPr>
          <p:cNvPr id="18" name="TextBox 17"/>
          <p:cNvSpPr txBox="1"/>
          <p:nvPr/>
        </p:nvSpPr>
        <p:spPr>
          <a:xfrm>
            <a:off x="1820838" y="914400"/>
            <a:ext cx="413830"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sp>
        <p:nvSpPr>
          <p:cNvPr id="19" name="TextBox 18"/>
          <p:cNvSpPr txBox="1"/>
          <p:nvPr/>
        </p:nvSpPr>
        <p:spPr>
          <a:xfrm>
            <a:off x="3067169" y="914400"/>
            <a:ext cx="39004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P3</a:t>
            </a:r>
          </a:p>
        </p:txBody>
      </p:sp>
      <p:sp>
        <p:nvSpPr>
          <p:cNvPr id="20" name="TextBox 19"/>
          <p:cNvSpPr txBox="1"/>
          <p:nvPr/>
        </p:nvSpPr>
        <p:spPr>
          <a:xfrm>
            <a:off x="5099624" y="914400"/>
            <a:ext cx="887512"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Memory</a:t>
            </a:r>
          </a:p>
        </p:txBody>
      </p:sp>
      <p:sp>
        <p:nvSpPr>
          <p:cNvPr id="21" name="TextBox 20"/>
          <p:cNvSpPr txBox="1"/>
          <p:nvPr/>
        </p:nvSpPr>
        <p:spPr>
          <a:xfrm>
            <a:off x="7675901" y="1753517"/>
            <a:ext cx="957577"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Processor</a:t>
            </a:r>
          </a:p>
        </p:txBody>
      </p:sp>
      <p:sp>
        <p:nvSpPr>
          <p:cNvPr id="22" name="Rectangle 21"/>
          <p:cNvSpPr/>
          <p:nvPr/>
        </p:nvSpPr>
        <p:spPr>
          <a:xfrm>
            <a:off x="5352039" y="1669201"/>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P1</a:t>
            </a:r>
          </a:p>
        </p:txBody>
      </p:sp>
      <p:sp>
        <p:nvSpPr>
          <p:cNvPr id="23" name="Rectangle 22"/>
          <p:cNvSpPr/>
          <p:nvPr/>
        </p:nvSpPr>
        <p:spPr>
          <a:xfrm>
            <a:off x="5352039" y="2547907"/>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P2</a:t>
            </a:r>
          </a:p>
        </p:txBody>
      </p:sp>
      <p:sp>
        <p:nvSpPr>
          <p:cNvPr id="24" name="Rectangle 23"/>
          <p:cNvSpPr/>
          <p:nvPr/>
        </p:nvSpPr>
        <p:spPr>
          <a:xfrm>
            <a:off x="5352039" y="3426613"/>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P3</a:t>
            </a:r>
          </a:p>
        </p:txBody>
      </p:sp>
    </p:spTree>
    <p:extLst>
      <p:ext uri="{BB962C8B-B14F-4D97-AF65-F5344CB8AC3E}">
        <p14:creationId xmlns:p14="http://schemas.microsoft.com/office/powerpoint/2010/main" val="276559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fade">
                                      <p:cBhvr>
                                        <p:cTn id="62" dur="500"/>
                                        <p:tgtEl>
                                          <p:spTgt spid="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18" grpId="0"/>
      <p:bldP spid="19" grpId="0"/>
      <p:bldP spid="20" grpId="0"/>
      <p:bldP spid="21" grpId="0"/>
      <p:bldP spid="22" grpId="0" animBg="1"/>
      <p:bldP spid="23" grpId="0" animBg="1"/>
      <p:bldP spid="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(RR)</a:t>
            </a:r>
          </a:p>
        </p:txBody>
      </p:sp>
      <p:sp>
        <p:nvSpPr>
          <p:cNvPr id="3" name="Content Placeholder 2"/>
          <p:cNvSpPr>
            <a:spLocks noGrp="1"/>
          </p:cNvSpPr>
          <p:nvPr>
            <p:ph idx="1"/>
          </p:nvPr>
        </p:nvSpPr>
        <p:spPr/>
        <p:txBody>
          <a:bodyPr/>
          <a:lstStyle/>
          <a:p>
            <a:r>
              <a:rPr lang="en-US" dirty="0"/>
              <a:t>Decision Mode:</a:t>
            </a:r>
          </a:p>
          <a:p>
            <a:pPr lvl="1"/>
            <a:r>
              <a:rPr lang="en-US" b="1" dirty="0">
                <a:solidFill>
                  <a:schemeClr val="accent6"/>
                </a:solidFill>
              </a:rPr>
              <a:t>Preemptive</a:t>
            </a:r>
            <a:r>
              <a:rPr lang="en-US" dirty="0"/>
              <a:t>: </a:t>
            </a:r>
            <a:r>
              <a:rPr lang="en-US" b="1" dirty="0">
                <a:solidFill>
                  <a:schemeClr val="accent6"/>
                </a:solidFill>
              </a:rPr>
              <a:t>When a new process arrives, its total time is compared to the current process remaining run time</a:t>
            </a:r>
            <a:r>
              <a:rPr lang="en-US" dirty="0"/>
              <a:t>. </a:t>
            </a:r>
          </a:p>
          <a:p>
            <a:pPr lvl="1"/>
            <a:r>
              <a:rPr lang="en-US" b="1" dirty="0">
                <a:solidFill>
                  <a:schemeClr val="accent6"/>
                </a:solidFill>
              </a:rPr>
              <a:t>Selection of new job is as per FCFS</a:t>
            </a:r>
            <a:r>
              <a:rPr lang="en-US" dirty="0"/>
              <a:t> scheduling algorithm.</a:t>
            </a:r>
          </a:p>
          <a:p>
            <a:r>
              <a:rPr lang="en-US" dirty="0"/>
              <a:t>Implementation:</a:t>
            </a:r>
          </a:p>
          <a:p>
            <a:pPr lvl="1"/>
            <a:r>
              <a:rPr lang="en-US" dirty="0"/>
              <a:t>This strategy can be implemented by using </a:t>
            </a:r>
            <a:r>
              <a:rPr lang="en-US" b="1" dirty="0">
                <a:solidFill>
                  <a:schemeClr val="accent6"/>
                </a:solidFill>
              </a:rPr>
              <a:t>circular FIFO queue</a:t>
            </a:r>
            <a:r>
              <a:rPr lang="en-US" dirty="0"/>
              <a:t>. </a:t>
            </a:r>
          </a:p>
          <a:p>
            <a:pPr lvl="1"/>
            <a:r>
              <a:rPr lang="en-US" dirty="0"/>
              <a:t>If any process comes, or process releases CPU, or process is preempted. It is moved to the end of the queue. </a:t>
            </a:r>
          </a:p>
          <a:p>
            <a:pPr lvl="1"/>
            <a:r>
              <a:rPr lang="en-US" dirty="0"/>
              <a:t>When CPU becomes free, a process from the first position in a queue is selected to run.</a:t>
            </a:r>
          </a:p>
        </p:txBody>
      </p:sp>
    </p:spTree>
    <p:extLst>
      <p:ext uri="{BB962C8B-B14F-4D97-AF65-F5344CB8AC3E}">
        <p14:creationId xmlns:p14="http://schemas.microsoft.com/office/powerpoint/2010/main" val="34558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(RR)</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 </a:t>
            </a:r>
          </a:p>
          <a:p>
            <a:pPr marL="830262" lvl="1" indent="-285750">
              <a:buFont typeface="Wingdings" panose="05000000000000000000" pitchFamily="2" charset="2"/>
              <a:buChar char="§"/>
            </a:pPr>
            <a:r>
              <a:rPr lang="en-US" sz="1400" dirty="0"/>
              <a:t>Quantum time is 4 </a:t>
            </a:r>
            <a:r>
              <a:rPr lang="en-US" sz="1400" dirty="0" err="1"/>
              <a:t>ms</a:t>
            </a:r>
            <a:r>
              <a:rPr lang="en-US" sz="1400" dirty="0"/>
              <a:t> &amp; </a:t>
            </a:r>
          </a:p>
          <a:p>
            <a:pPr marL="830262" lvl="1" indent="-285750">
              <a:buFont typeface="Wingdings" panose="05000000000000000000" pitchFamily="2" charset="2"/>
              <a:buChar char="§"/>
            </a:pPr>
            <a:r>
              <a:rPr lang="en-US" sz="1400" dirty="0"/>
              <a:t>Context switch overhead is 1 </a:t>
            </a:r>
            <a:r>
              <a:rPr lang="en-US" sz="1400" dirty="0" err="1"/>
              <a:t>ms</a:t>
            </a:r>
            <a:endParaRPr lang="en-US" sz="1400" dirty="0"/>
          </a:p>
          <a:p>
            <a:r>
              <a:rPr lang="en-US" dirty="0"/>
              <a:t>Avg. Turnaround Time:  19.5 </a:t>
            </a:r>
            <a:r>
              <a:rPr lang="en-US" dirty="0" err="1"/>
              <a:t>ms</a:t>
            </a:r>
            <a:endParaRPr lang="en-US" dirty="0"/>
          </a:p>
          <a:p>
            <a:r>
              <a:rPr lang="en-US" dirty="0"/>
              <a:t>Avg. Waiting Time:         14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23222" y="850269"/>
          <a:ext cx="4585654" cy="3017520"/>
        </p:xfrm>
        <a:graphic>
          <a:graphicData uri="http://schemas.openxmlformats.org/drawingml/2006/table">
            <a:tbl>
              <a:tblPr firstRow="1" bandRow="1">
                <a:tableStyleId>{8EC20E35-A176-4012-BC5E-935CFFF8708E}</a:tableStyleId>
              </a:tblPr>
              <a:tblGrid>
                <a:gridCol w="1241743">
                  <a:extLst>
                    <a:ext uri="{9D8B030D-6E8A-4147-A177-3AD203B41FA5}">
                      <a16:colId xmlns:a16="http://schemas.microsoft.com/office/drawing/2014/main" val="20000"/>
                    </a:ext>
                  </a:extLst>
                </a:gridCol>
                <a:gridCol w="1752918">
                  <a:extLst>
                    <a:ext uri="{9D8B030D-6E8A-4147-A177-3AD203B41FA5}">
                      <a16:colId xmlns:a16="http://schemas.microsoft.com/office/drawing/2014/main" val="20001"/>
                    </a:ext>
                  </a:extLst>
                </a:gridCol>
                <a:gridCol w="1590993">
                  <a:extLst>
                    <a:ext uri="{9D8B030D-6E8A-4147-A177-3AD203B41FA5}">
                      <a16:colId xmlns:a16="http://schemas.microsoft.com/office/drawing/2014/main" val="20002"/>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85163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167896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22548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77296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1" y="332021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39" name="TextBox 38"/>
          <p:cNvSpPr txBox="1"/>
          <p:nvPr/>
        </p:nvSpPr>
        <p:spPr>
          <a:xfrm>
            <a:off x="4392527" y="4419339"/>
            <a:ext cx="318448" cy="381000"/>
          </a:xfrm>
          <a:prstGeom prst="rect">
            <a:avLst/>
          </a:prstGeom>
          <a:noFill/>
        </p:spPr>
        <p:txBody>
          <a:bodyPr wrap="square" rtlCol="0">
            <a:spAutoFit/>
          </a:bodyPr>
          <a:lstStyle/>
          <a:p>
            <a:r>
              <a:rPr lang="en-US" dirty="0"/>
              <a:t>0</a:t>
            </a:r>
          </a:p>
        </p:txBody>
      </p:sp>
      <p:cxnSp>
        <p:nvCxnSpPr>
          <p:cNvPr id="40" name="Straight Connector 39"/>
          <p:cNvCxnSpPr/>
          <p:nvPr/>
        </p:nvCxnSpPr>
        <p:spPr>
          <a:xfrm>
            <a:off x="4552207" y="3969080"/>
            <a:ext cx="0" cy="4572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552185" y="3974050"/>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42" name="Rectangle 41"/>
          <p:cNvSpPr/>
          <p:nvPr/>
        </p:nvSpPr>
        <p:spPr>
          <a:xfrm>
            <a:off x="5466563" y="3974050"/>
            <a:ext cx="288364"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 name="TextBox 42"/>
          <p:cNvSpPr txBox="1"/>
          <p:nvPr/>
        </p:nvSpPr>
        <p:spPr>
          <a:xfrm>
            <a:off x="5312279" y="4419339"/>
            <a:ext cx="306700" cy="369332"/>
          </a:xfrm>
          <a:prstGeom prst="rect">
            <a:avLst/>
          </a:prstGeom>
          <a:noFill/>
        </p:spPr>
        <p:txBody>
          <a:bodyPr wrap="square" rtlCol="0">
            <a:spAutoFit/>
          </a:bodyPr>
          <a:lstStyle/>
          <a:p>
            <a:r>
              <a:rPr lang="en-US" dirty="0"/>
              <a:t>4</a:t>
            </a:r>
          </a:p>
        </p:txBody>
      </p:sp>
      <p:sp>
        <p:nvSpPr>
          <p:cNvPr id="44" name="TextBox 43"/>
          <p:cNvSpPr txBox="1"/>
          <p:nvPr/>
        </p:nvSpPr>
        <p:spPr>
          <a:xfrm>
            <a:off x="5606636" y="4419339"/>
            <a:ext cx="306700" cy="369332"/>
          </a:xfrm>
          <a:prstGeom prst="rect">
            <a:avLst/>
          </a:prstGeom>
          <a:noFill/>
        </p:spPr>
        <p:txBody>
          <a:bodyPr wrap="square" rtlCol="0">
            <a:spAutoFit/>
          </a:bodyPr>
          <a:lstStyle/>
          <a:p>
            <a:r>
              <a:rPr lang="en-US" dirty="0"/>
              <a:t>5</a:t>
            </a:r>
          </a:p>
        </p:txBody>
      </p:sp>
      <p:sp>
        <p:nvSpPr>
          <p:cNvPr id="45" name="Rectangle 44"/>
          <p:cNvSpPr/>
          <p:nvPr/>
        </p:nvSpPr>
        <p:spPr>
          <a:xfrm>
            <a:off x="5754905" y="3974050"/>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51" name="Rectangle 50"/>
          <p:cNvSpPr/>
          <p:nvPr/>
        </p:nvSpPr>
        <p:spPr>
          <a:xfrm>
            <a:off x="6669283" y="3974096"/>
            <a:ext cx="288364" cy="447169"/>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6" name="TextBox 65"/>
          <p:cNvSpPr txBox="1"/>
          <p:nvPr/>
        </p:nvSpPr>
        <p:spPr>
          <a:xfrm>
            <a:off x="6517773" y="4419339"/>
            <a:ext cx="306700" cy="369332"/>
          </a:xfrm>
          <a:prstGeom prst="rect">
            <a:avLst/>
          </a:prstGeom>
          <a:noFill/>
        </p:spPr>
        <p:txBody>
          <a:bodyPr wrap="square" rtlCol="0">
            <a:spAutoFit/>
          </a:bodyPr>
          <a:lstStyle/>
          <a:p>
            <a:r>
              <a:rPr lang="en-US" dirty="0"/>
              <a:t>9</a:t>
            </a:r>
          </a:p>
        </p:txBody>
      </p:sp>
      <p:sp>
        <p:nvSpPr>
          <p:cNvPr id="67" name="TextBox 66"/>
          <p:cNvSpPr txBox="1"/>
          <p:nvPr/>
        </p:nvSpPr>
        <p:spPr>
          <a:xfrm>
            <a:off x="6728361" y="4419339"/>
            <a:ext cx="463518" cy="369332"/>
          </a:xfrm>
          <a:prstGeom prst="rect">
            <a:avLst/>
          </a:prstGeom>
          <a:noFill/>
        </p:spPr>
        <p:txBody>
          <a:bodyPr wrap="square" rtlCol="0">
            <a:spAutoFit/>
          </a:bodyPr>
          <a:lstStyle/>
          <a:p>
            <a:r>
              <a:rPr lang="en-US" dirty="0"/>
              <a:t>10</a:t>
            </a:r>
          </a:p>
        </p:txBody>
      </p:sp>
      <p:sp>
        <p:nvSpPr>
          <p:cNvPr id="68" name="Rectangle 67"/>
          <p:cNvSpPr/>
          <p:nvPr/>
        </p:nvSpPr>
        <p:spPr>
          <a:xfrm>
            <a:off x="6957625" y="3974050"/>
            <a:ext cx="511624"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69" name="Rectangle 68"/>
          <p:cNvSpPr/>
          <p:nvPr/>
        </p:nvSpPr>
        <p:spPr>
          <a:xfrm>
            <a:off x="7469227" y="3974096"/>
            <a:ext cx="288364" cy="447169"/>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0" name="TextBox 69"/>
          <p:cNvSpPr txBox="1"/>
          <p:nvPr/>
        </p:nvSpPr>
        <p:spPr>
          <a:xfrm>
            <a:off x="7253136" y="4419339"/>
            <a:ext cx="422269" cy="369332"/>
          </a:xfrm>
          <a:prstGeom prst="rect">
            <a:avLst/>
          </a:prstGeom>
          <a:noFill/>
        </p:spPr>
        <p:txBody>
          <a:bodyPr wrap="square" rtlCol="0">
            <a:spAutoFit/>
          </a:bodyPr>
          <a:lstStyle/>
          <a:p>
            <a:r>
              <a:rPr lang="en-US" dirty="0"/>
              <a:t>12</a:t>
            </a:r>
          </a:p>
        </p:txBody>
      </p:sp>
      <p:sp>
        <p:nvSpPr>
          <p:cNvPr id="71" name="TextBox 70"/>
          <p:cNvSpPr txBox="1"/>
          <p:nvPr/>
        </p:nvSpPr>
        <p:spPr>
          <a:xfrm>
            <a:off x="7538018" y="4419339"/>
            <a:ext cx="463518" cy="369332"/>
          </a:xfrm>
          <a:prstGeom prst="rect">
            <a:avLst/>
          </a:prstGeom>
          <a:noFill/>
        </p:spPr>
        <p:txBody>
          <a:bodyPr wrap="square" rtlCol="0">
            <a:spAutoFit/>
          </a:bodyPr>
          <a:lstStyle/>
          <a:p>
            <a:r>
              <a:rPr lang="en-US" dirty="0"/>
              <a:t>13</a:t>
            </a:r>
          </a:p>
        </p:txBody>
      </p:sp>
      <p:sp>
        <p:nvSpPr>
          <p:cNvPr id="72" name="Rectangle 71"/>
          <p:cNvSpPr/>
          <p:nvPr/>
        </p:nvSpPr>
        <p:spPr>
          <a:xfrm>
            <a:off x="7757569" y="3974050"/>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73" name="Rectangle 72"/>
          <p:cNvSpPr/>
          <p:nvPr/>
        </p:nvSpPr>
        <p:spPr>
          <a:xfrm>
            <a:off x="8671947" y="3974096"/>
            <a:ext cx="288364" cy="447169"/>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4" name="TextBox 73"/>
          <p:cNvSpPr txBox="1"/>
          <p:nvPr/>
        </p:nvSpPr>
        <p:spPr>
          <a:xfrm>
            <a:off x="8445168" y="4419339"/>
            <a:ext cx="425595" cy="369332"/>
          </a:xfrm>
          <a:prstGeom prst="rect">
            <a:avLst/>
          </a:prstGeom>
          <a:noFill/>
        </p:spPr>
        <p:txBody>
          <a:bodyPr wrap="square" rtlCol="0">
            <a:spAutoFit/>
          </a:bodyPr>
          <a:lstStyle/>
          <a:p>
            <a:r>
              <a:rPr lang="en-US" dirty="0"/>
              <a:t>17</a:t>
            </a:r>
          </a:p>
        </p:txBody>
      </p:sp>
      <p:sp>
        <p:nvSpPr>
          <p:cNvPr id="75" name="TextBox 74"/>
          <p:cNvSpPr txBox="1"/>
          <p:nvPr/>
        </p:nvSpPr>
        <p:spPr>
          <a:xfrm>
            <a:off x="8746076" y="4419339"/>
            <a:ext cx="463518" cy="369332"/>
          </a:xfrm>
          <a:prstGeom prst="rect">
            <a:avLst/>
          </a:prstGeom>
          <a:noFill/>
        </p:spPr>
        <p:txBody>
          <a:bodyPr wrap="square" rtlCol="0">
            <a:spAutoFit/>
          </a:bodyPr>
          <a:lstStyle/>
          <a:p>
            <a:r>
              <a:rPr lang="en-US" dirty="0"/>
              <a:t>18</a:t>
            </a:r>
          </a:p>
        </p:txBody>
      </p:sp>
      <p:sp>
        <p:nvSpPr>
          <p:cNvPr id="76" name="Rectangle 75"/>
          <p:cNvSpPr/>
          <p:nvPr/>
        </p:nvSpPr>
        <p:spPr>
          <a:xfrm>
            <a:off x="8960289" y="3974050"/>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77" name="Rectangle 76"/>
          <p:cNvSpPr/>
          <p:nvPr/>
        </p:nvSpPr>
        <p:spPr>
          <a:xfrm>
            <a:off x="9874667" y="3974096"/>
            <a:ext cx="288364" cy="447169"/>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8" name="TextBox 77"/>
          <p:cNvSpPr txBox="1"/>
          <p:nvPr/>
        </p:nvSpPr>
        <p:spPr>
          <a:xfrm>
            <a:off x="9643556" y="4419339"/>
            <a:ext cx="425595" cy="369332"/>
          </a:xfrm>
          <a:prstGeom prst="rect">
            <a:avLst/>
          </a:prstGeom>
          <a:noFill/>
        </p:spPr>
        <p:txBody>
          <a:bodyPr wrap="square" rtlCol="0">
            <a:spAutoFit/>
          </a:bodyPr>
          <a:lstStyle/>
          <a:p>
            <a:r>
              <a:rPr lang="en-US" dirty="0"/>
              <a:t>22</a:t>
            </a:r>
          </a:p>
        </p:txBody>
      </p:sp>
      <p:sp>
        <p:nvSpPr>
          <p:cNvPr id="79" name="TextBox 78"/>
          <p:cNvSpPr txBox="1"/>
          <p:nvPr/>
        </p:nvSpPr>
        <p:spPr>
          <a:xfrm>
            <a:off x="9950814" y="4419339"/>
            <a:ext cx="463518" cy="369332"/>
          </a:xfrm>
          <a:prstGeom prst="rect">
            <a:avLst/>
          </a:prstGeom>
          <a:noFill/>
        </p:spPr>
        <p:txBody>
          <a:bodyPr wrap="square" rtlCol="0">
            <a:spAutoFit/>
          </a:bodyPr>
          <a:lstStyle/>
          <a:p>
            <a:r>
              <a:rPr lang="en-US" dirty="0"/>
              <a:t>23</a:t>
            </a:r>
          </a:p>
        </p:txBody>
      </p:sp>
      <p:sp>
        <p:nvSpPr>
          <p:cNvPr id="80" name="Rectangle 79"/>
          <p:cNvSpPr/>
          <p:nvPr/>
        </p:nvSpPr>
        <p:spPr>
          <a:xfrm>
            <a:off x="10163009" y="3974050"/>
            <a:ext cx="511624"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81" name="Rectangle 80"/>
          <p:cNvSpPr/>
          <p:nvPr/>
        </p:nvSpPr>
        <p:spPr>
          <a:xfrm>
            <a:off x="10674611" y="3974096"/>
            <a:ext cx="288364" cy="447169"/>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2" name="TextBox 81"/>
          <p:cNvSpPr txBox="1"/>
          <p:nvPr/>
        </p:nvSpPr>
        <p:spPr>
          <a:xfrm>
            <a:off x="10444822" y="4419339"/>
            <a:ext cx="422269" cy="369332"/>
          </a:xfrm>
          <a:prstGeom prst="rect">
            <a:avLst/>
          </a:prstGeom>
          <a:noFill/>
        </p:spPr>
        <p:txBody>
          <a:bodyPr wrap="square" rtlCol="0">
            <a:spAutoFit/>
          </a:bodyPr>
          <a:lstStyle/>
          <a:p>
            <a:r>
              <a:rPr lang="en-US" dirty="0"/>
              <a:t>25</a:t>
            </a:r>
          </a:p>
        </p:txBody>
      </p:sp>
      <p:sp>
        <p:nvSpPr>
          <p:cNvPr id="83" name="TextBox 82"/>
          <p:cNvSpPr txBox="1"/>
          <p:nvPr/>
        </p:nvSpPr>
        <p:spPr>
          <a:xfrm>
            <a:off x="10748274" y="4419339"/>
            <a:ext cx="463518" cy="369332"/>
          </a:xfrm>
          <a:prstGeom prst="rect">
            <a:avLst/>
          </a:prstGeom>
          <a:noFill/>
        </p:spPr>
        <p:txBody>
          <a:bodyPr wrap="square" rtlCol="0">
            <a:spAutoFit/>
          </a:bodyPr>
          <a:lstStyle/>
          <a:p>
            <a:r>
              <a:rPr lang="en-US" dirty="0"/>
              <a:t>26</a:t>
            </a:r>
          </a:p>
        </p:txBody>
      </p:sp>
      <p:sp>
        <p:nvSpPr>
          <p:cNvPr id="84" name="Rectangle 83"/>
          <p:cNvSpPr/>
          <p:nvPr/>
        </p:nvSpPr>
        <p:spPr>
          <a:xfrm>
            <a:off x="10962952" y="3974050"/>
            <a:ext cx="511624"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85" name="TextBox 84"/>
          <p:cNvSpPr txBox="1"/>
          <p:nvPr/>
        </p:nvSpPr>
        <p:spPr>
          <a:xfrm>
            <a:off x="11268616" y="4419339"/>
            <a:ext cx="422269" cy="369332"/>
          </a:xfrm>
          <a:prstGeom prst="rect">
            <a:avLst/>
          </a:prstGeom>
          <a:noFill/>
        </p:spPr>
        <p:txBody>
          <a:bodyPr wrap="square" rtlCol="0">
            <a:spAutoFit/>
          </a:bodyPr>
          <a:lstStyle/>
          <a:p>
            <a:r>
              <a:rPr lang="en-US" dirty="0"/>
              <a:t>28</a:t>
            </a:r>
          </a:p>
        </p:txBody>
      </p:sp>
      <p:graphicFrame>
        <p:nvGraphicFramePr>
          <p:cNvPr id="86" name="Table 85"/>
          <p:cNvGraphicFramePr>
            <a:graphicFrameLocks noGrp="1"/>
          </p:cNvGraphicFramePr>
          <p:nvPr/>
        </p:nvGraphicFramePr>
        <p:xfrm>
          <a:off x="4606799" y="4736768"/>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P1</a:t>
                      </a:r>
                    </a:p>
                  </a:txBody>
                  <a:tcPr/>
                </a:tc>
                <a:tc>
                  <a:txBody>
                    <a:bodyPr/>
                    <a:lstStyle/>
                    <a:p>
                      <a:r>
                        <a:rPr lang="en-US" sz="1600" dirty="0"/>
                        <a:t>6</a:t>
                      </a:r>
                    </a:p>
                  </a:txBody>
                  <a:tcPr/>
                </a:tc>
                <a:extLst>
                  <a:ext uri="{0D108BD9-81ED-4DB2-BD59-A6C34878D82A}">
                    <a16:rowId xmlns:a16="http://schemas.microsoft.com/office/drawing/2014/main" val="10001"/>
                  </a:ext>
                </a:extLst>
              </a:tr>
              <a:tr h="370840">
                <a:tc>
                  <a:txBody>
                    <a:bodyPr/>
                    <a:lstStyle/>
                    <a:p>
                      <a:r>
                        <a:rPr lang="en-US" sz="1600" dirty="0"/>
                        <a:t>P2</a:t>
                      </a:r>
                    </a:p>
                  </a:txBody>
                  <a:tcPr/>
                </a:tc>
                <a:tc>
                  <a:txBody>
                    <a:bodyPr/>
                    <a:lstStyle/>
                    <a:p>
                      <a:r>
                        <a:rPr lang="en-US" sz="1600" dirty="0"/>
                        <a:t>2</a:t>
                      </a:r>
                    </a:p>
                  </a:txBody>
                  <a:tcPr/>
                </a:tc>
                <a:extLst>
                  <a:ext uri="{0D108BD9-81ED-4DB2-BD59-A6C34878D82A}">
                    <a16:rowId xmlns:a16="http://schemas.microsoft.com/office/drawing/2014/main" val="10002"/>
                  </a:ext>
                </a:extLst>
              </a:tr>
              <a:tr h="370840">
                <a:tc>
                  <a:txBody>
                    <a:bodyPr/>
                    <a:lstStyle/>
                    <a:p>
                      <a:r>
                        <a:rPr lang="en-US" sz="1600" dirty="0"/>
                        <a:t>P0</a:t>
                      </a:r>
                    </a:p>
                  </a:txBody>
                  <a:tcPr/>
                </a:tc>
                <a:tc>
                  <a:txBody>
                    <a:bodyPr/>
                    <a:lstStyle/>
                    <a:p>
                      <a:r>
                        <a:rPr lang="en-US" sz="1600" dirty="0"/>
                        <a:t>6</a:t>
                      </a:r>
                    </a:p>
                  </a:txBody>
                  <a:tcPr/>
                </a:tc>
                <a:extLst>
                  <a:ext uri="{0D108BD9-81ED-4DB2-BD59-A6C34878D82A}">
                    <a16:rowId xmlns:a16="http://schemas.microsoft.com/office/drawing/2014/main" val="10003"/>
                  </a:ext>
                </a:extLst>
              </a:tr>
            </a:tbl>
          </a:graphicData>
        </a:graphic>
      </p:graphicFrame>
      <p:graphicFrame>
        <p:nvGraphicFramePr>
          <p:cNvPr id="87" name="Table 86"/>
          <p:cNvGraphicFramePr>
            <a:graphicFrameLocks noGrp="1"/>
          </p:cNvGraphicFramePr>
          <p:nvPr/>
        </p:nvGraphicFramePr>
        <p:xfrm>
          <a:off x="5769132" y="4736768"/>
          <a:ext cx="2499833" cy="185420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P2</a:t>
                      </a:r>
                    </a:p>
                  </a:txBody>
                  <a:tcPr/>
                </a:tc>
                <a:tc>
                  <a:txBody>
                    <a:bodyPr/>
                    <a:lstStyle/>
                    <a:p>
                      <a:r>
                        <a:rPr lang="en-US" sz="1600" dirty="0"/>
                        <a:t>2</a:t>
                      </a:r>
                    </a:p>
                  </a:txBody>
                  <a:tcPr/>
                </a:tc>
                <a:extLst>
                  <a:ext uri="{0D108BD9-81ED-4DB2-BD59-A6C34878D82A}">
                    <a16:rowId xmlns:a16="http://schemas.microsoft.com/office/drawing/2014/main" val="10001"/>
                  </a:ext>
                </a:extLst>
              </a:tr>
              <a:tr h="370840">
                <a:tc>
                  <a:txBody>
                    <a:bodyPr/>
                    <a:lstStyle/>
                    <a:p>
                      <a:r>
                        <a:rPr lang="en-US" sz="1600" dirty="0"/>
                        <a:t>P0</a:t>
                      </a:r>
                    </a:p>
                  </a:txBody>
                  <a:tcPr/>
                </a:tc>
                <a:tc>
                  <a:txBody>
                    <a:bodyPr/>
                    <a:lstStyle/>
                    <a:p>
                      <a:r>
                        <a:rPr lang="en-US" sz="1600" dirty="0"/>
                        <a:t>6</a:t>
                      </a:r>
                    </a:p>
                  </a:txBody>
                  <a:tcPr/>
                </a:tc>
                <a:extLst>
                  <a:ext uri="{0D108BD9-81ED-4DB2-BD59-A6C34878D82A}">
                    <a16:rowId xmlns:a16="http://schemas.microsoft.com/office/drawing/2014/main" val="10002"/>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3"/>
                  </a:ext>
                </a:extLst>
              </a:tr>
              <a:tr h="370840">
                <a:tc>
                  <a:txBody>
                    <a:bodyPr/>
                    <a:lstStyle/>
                    <a:p>
                      <a:r>
                        <a:rPr lang="en-US" sz="1600" dirty="0"/>
                        <a:t>P1</a:t>
                      </a:r>
                    </a:p>
                  </a:txBody>
                  <a:tcPr/>
                </a:tc>
                <a:tc>
                  <a:txBody>
                    <a:bodyPr/>
                    <a:lstStyle/>
                    <a:p>
                      <a:r>
                        <a:rPr lang="en-US" sz="1600" dirty="0"/>
                        <a:t>2</a:t>
                      </a:r>
                    </a:p>
                  </a:txBody>
                  <a:tcPr/>
                </a:tc>
                <a:extLst>
                  <a:ext uri="{0D108BD9-81ED-4DB2-BD59-A6C34878D82A}">
                    <a16:rowId xmlns:a16="http://schemas.microsoft.com/office/drawing/2014/main" val="10004"/>
                  </a:ext>
                </a:extLst>
              </a:tr>
            </a:tbl>
          </a:graphicData>
        </a:graphic>
      </p:graphicFrame>
      <p:graphicFrame>
        <p:nvGraphicFramePr>
          <p:cNvPr id="88" name="Table 87"/>
          <p:cNvGraphicFramePr>
            <a:graphicFrameLocks noGrp="1"/>
          </p:cNvGraphicFramePr>
          <p:nvPr/>
        </p:nvGraphicFramePr>
        <p:xfrm>
          <a:off x="6513982" y="4736768"/>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6</a:t>
                      </a:r>
                    </a:p>
                  </a:txBody>
                  <a:tcPr/>
                </a:tc>
                <a:extLst>
                  <a:ext uri="{0D108BD9-81ED-4DB2-BD59-A6C34878D82A}">
                    <a16:rowId xmlns:a16="http://schemas.microsoft.com/office/drawing/2014/main" val="10001"/>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2"/>
                  </a:ext>
                </a:extLst>
              </a:tr>
              <a:tr h="370840">
                <a:tc>
                  <a:txBody>
                    <a:bodyPr/>
                    <a:lstStyle/>
                    <a:p>
                      <a:r>
                        <a:rPr lang="en-US" sz="1600" dirty="0"/>
                        <a:t>P1</a:t>
                      </a:r>
                    </a:p>
                  </a:txBody>
                  <a:tcPr/>
                </a:tc>
                <a:tc>
                  <a:txBody>
                    <a:bodyPr/>
                    <a:lstStyle/>
                    <a:p>
                      <a:r>
                        <a:rPr lang="en-US" sz="1600" dirty="0"/>
                        <a:t>2</a:t>
                      </a:r>
                    </a:p>
                  </a:txBody>
                  <a:tcPr/>
                </a:tc>
                <a:extLst>
                  <a:ext uri="{0D108BD9-81ED-4DB2-BD59-A6C34878D82A}">
                    <a16:rowId xmlns:a16="http://schemas.microsoft.com/office/drawing/2014/main" val="10003"/>
                  </a:ext>
                </a:extLst>
              </a:tr>
            </a:tbl>
          </a:graphicData>
        </a:graphic>
      </p:graphicFrame>
      <p:graphicFrame>
        <p:nvGraphicFramePr>
          <p:cNvPr id="89" name="Table 88"/>
          <p:cNvGraphicFramePr>
            <a:graphicFrameLocks noGrp="1"/>
          </p:cNvGraphicFramePr>
          <p:nvPr/>
        </p:nvGraphicFramePr>
        <p:xfrm>
          <a:off x="7752024" y="4736768"/>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1"/>
                  </a:ext>
                </a:extLst>
              </a:tr>
              <a:tr h="370840">
                <a:tc>
                  <a:txBody>
                    <a:bodyPr/>
                    <a:lstStyle/>
                    <a:p>
                      <a:r>
                        <a:rPr lang="en-US" sz="1600" dirty="0"/>
                        <a:t>P1</a:t>
                      </a:r>
                    </a:p>
                  </a:txBody>
                  <a:tcPr/>
                </a:tc>
                <a:tc>
                  <a:txBody>
                    <a:bodyPr/>
                    <a:lstStyle/>
                    <a:p>
                      <a:r>
                        <a:rPr lang="en-US" sz="1600" dirty="0"/>
                        <a:t>2</a:t>
                      </a:r>
                    </a:p>
                  </a:txBody>
                  <a:tcPr/>
                </a:tc>
                <a:extLst>
                  <a:ext uri="{0D108BD9-81ED-4DB2-BD59-A6C34878D82A}">
                    <a16:rowId xmlns:a16="http://schemas.microsoft.com/office/drawing/2014/main" val="10002"/>
                  </a:ext>
                </a:extLst>
              </a:tr>
              <a:tr h="370840">
                <a:tc>
                  <a:txBody>
                    <a:bodyPr/>
                    <a:lstStyle/>
                    <a:p>
                      <a:r>
                        <a:rPr lang="en-US" sz="1600" dirty="0"/>
                        <a:t>P0</a:t>
                      </a:r>
                    </a:p>
                  </a:txBody>
                  <a:tcPr/>
                </a:tc>
                <a:tc>
                  <a:txBody>
                    <a:bodyPr/>
                    <a:lstStyle/>
                    <a:p>
                      <a:r>
                        <a:rPr lang="en-US" sz="1600" dirty="0"/>
                        <a:t>2</a:t>
                      </a:r>
                    </a:p>
                  </a:txBody>
                  <a:tcPr/>
                </a:tc>
                <a:extLst>
                  <a:ext uri="{0D108BD9-81ED-4DB2-BD59-A6C34878D82A}">
                    <a16:rowId xmlns:a16="http://schemas.microsoft.com/office/drawing/2014/main" val="10003"/>
                  </a:ext>
                </a:extLst>
              </a:tr>
            </a:tbl>
          </a:graphicData>
        </a:graphic>
      </p:graphicFrame>
      <p:graphicFrame>
        <p:nvGraphicFramePr>
          <p:cNvPr id="90" name="Table 89"/>
          <p:cNvGraphicFramePr>
            <a:graphicFrameLocks noGrp="1"/>
          </p:cNvGraphicFramePr>
          <p:nvPr/>
        </p:nvGraphicFramePr>
        <p:xfrm>
          <a:off x="8957795" y="4736768"/>
          <a:ext cx="2499833" cy="111252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P1</a:t>
                      </a:r>
                    </a:p>
                  </a:txBody>
                  <a:tcPr/>
                </a:tc>
                <a:tc>
                  <a:txBody>
                    <a:bodyPr/>
                    <a:lstStyle/>
                    <a:p>
                      <a:r>
                        <a:rPr lang="en-US" sz="1600" dirty="0"/>
                        <a:t>2</a:t>
                      </a:r>
                    </a:p>
                  </a:txBody>
                  <a:tcPr/>
                </a:tc>
                <a:extLst>
                  <a:ext uri="{0D108BD9-81ED-4DB2-BD59-A6C34878D82A}">
                    <a16:rowId xmlns:a16="http://schemas.microsoft.com/office/drawing/2014/main" val="10001"/>
                  </a:ext>
                </a:extLst>
              </a:tr>
              <a:tr h="370840">
                <a:tc>
                  <a:txBody>
                    <a:bodyPr/>
                    <a:lstStyle/>
                    <a:p>
                      <a:r>
                        <a:rPr lang="en-US" sz="1600" dirty="0"/>
                        <a:t>P0</a:t>
                      </a:r>
                    </a:p>
                  </a:txBody>
                  <a:tcPr/>
                </a:tc>
                <a:tc>
                  <a:txBody>
                    <a:bodyPr/>
                    <a:lstStyle/>
                    <a:p>
                      <a:r>
                        <a:rPr lang="en-US" sz="1600" dirty="0"/>
                        <a:t>2</a:t>
                      </a:r>
                    </a:p>
                  </a:txBody>
                  <a:tcPr/>
                </a:tc>
                <a:extLst>
                  <a:ext uri="{0D108BD9-81ED-4DB2-BD59-A6C34878D82A}">
                    <a16:rowId xmlns:a16="http://schemas.microsoft.com/office/drawing/2014/main" val="10002"/>
                  </a:ext>
                </a:extLst>
              </a:tr>
            </a:tbl>
          </a:graphicData>
        </a:graphic>
      </p:graphicFrame>
      <p:graphicFrame>
        <p:nvGraphicFramePr>
          <p:cNvPr id="91" name="Table 90"/>
          <p:cNvGraphicFramePr>
            <a:graphicFrameLocks noGrp="1"/>
          </p:cNvGraphicFramePr>
          <p:nvPr/>
        </p:nvGraphicFramePr>
        <p:xfrm>
          <a:off x="9722352" y="4736768"/>
          <a:ext cx="2390502" cy="74168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546543">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2</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8126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anim calcmode="lin" valueType="num">
                                      <p:cBhvr additive="base">
                                        <p:cTn id="41" dur="500" fill="hold"/>
                                        <p:tgtEl>
                                          <p:spTgt spid="86"/>
                                        </p:tgtEl>
                                        <p:attrNameLst>
                                          <p:attrName>ppt_x</p:attrName>
                                        </p:attrNameLst>
                                      </p:cBhvr>
                                      <p:tavLst>
                                        <p:tav tm="0">
                                          <p:val>
                                            <p:strVal val="#ppt_x"/>
                                          </p:val>
                                        </p:tav>
                                        <p:tav tm="100000">
                                          <p:val>
                                            <p:strVal val="#ppt_x"/>
                                          </p:val>
                                        </p:tav>
                                      </p:tavLst>
                                    </p:anim>
                                    <p:anim calcmode="lin" valueType="num">
                                      <p:cBhvr additive="base">
                                        <p:cTn id="4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nodeType="clickEffect">
                                  <p:stCondLst>
                                    <p:cond delay="0"/>
                                  </p:stCondLst>
                                  <p:childTnLst>
                                    <p:anim calcmode="lin" valueType="num">
                                      <p:cBhvr additive="base">
                                        <p:cTn id="46" dur="500"/>
                                        <p:tgtEl>
                                          <p:spTgt spid="86"/>
                                        </p:tgtEl>
                                        <p:attrNameLst>
                                          <p:attrName>ppt_x</p:attrName>
                                        </p:attrNameLst>
                                      </p:cBhvr>
                                      <p:tavLst>
                                        <p:tav tm="0">
                                          <p:val>
                                            <p:strVal val="ppt_x"/>
                                          </p:val>
                                        </p:tav>
                                        <p:tav tm="100000">
                                          <p:val>
                                            <p:strVal val="ppt_x"/>
                                          </p:val>
                                        </p:tav>
                                      </p:tavLst>
                                    </p:anim>
                                    <p:anim calcmode="lin" valueType="num">
                                      <p:cBhvr additive="base">
                                        <p:cTn id="47" dur="500"/>
                                        <p:tgtEl>
                                          <p:spTgt spid="86"/>
                                        </p:tgtEl>
                                        <p:attrNameLst>
                                          <p:attrName>ppt_y</p:attrName>
                                        </p:attrNameLst>
                                      </p:cBhvr>
                                      <p:tavLst>
                                        <p:tav tm="0">
                                          <p:val>
                                            <p:strVal val="ppt_y"/>
                                          </p:val>
                                        </p:tav>
                                        <p:tav tm="100000">
                                          <p:val>
                                            <p:strVal val="1+ppt_h/2"/>
                                          </p:val>
                                        </p:tav>
                                      </p:tavLst>
                                    </p:anim>
                                    <p:set>
                                      <p:cBhvr>
                                        <p:cTn id="48" dur="1" fill="hold">
                                          <p:stCondLst>
                                            <p:cond delay="499"/>
                                          </p:stCondLst>
                                        </p:cTn>
                                        <p:tgtEl>
                                          <p:spTgt spid="8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87"/>
                                        </p:tgtEl>
                                        <p:attrNameLst>
                                          <p:attrName>style.visibility</p:attrName>
                                        </p:attrNameLst>
                                      </p:cBhvr>
                                      <p:to>
                                        <p:strVal val="visible"/>
                                      </p:to>
                                    </p:set>
                                    <p:anim calcmode="lin" valueType="num">
                                      <p:cBhvr additive="base">
                                        <p:cTn id="69" dur="500" fill="hold"/>
                                        <p:tgtEl>
                                          <p:spTgt spid="87"/>
                                        </p:tgtEl>
                                        <p:attrNameLst>
                                          <p:attrName>ppt_x</p:attrName>
                                        </p:attrNameLst>
                                      </p:cBhvr>
                                      <p:tavLst>
                                        <p:tav tm="0">
                                          <p:val>
                                            <p:strVal val="#ppt_x"/>
                                          </p:val>
                                        </p:tav>
                                        <p:tav tm="100000">
                                          <p:val>
                                            <p:strVal val="#ppt_x"/>
                                          </p:val>
                                        </p:tav>
                                      </p:tavLst>
                                    </p:anim>
                                    <p:anim calcmode="lin" valueType="num">
                                      <p:cBhvr additive="base">
                                        <p:cTn id="70"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4" fill="hold" nodeType="clickEffect">
                                  <p:stCondLst>
                                    <p:cond delay="0"/>
                                  </p:stCondLst>
                                  <p:childTnLst>
                                    <p:anim calcmode="lin" valueType="num">
                                      <p:cBhvr additive="base">
                                        <p:cTn id="74" dur="500"/>
                                        <p:tgtEl>
                                          <p:spTgt spid="87"/>
                                        </p:tgtEl>
                                        <p:attrNameLst>
                                          <p:attrName>ppt_x</p:attrName>
                                        </p:attrNameLst>
                                      </p:cBhvr>
                                      <p:tavLst>
                                        <p:tav tm="0">
                                          <p:val>
                                            <p:strVal val="ppt_x"/>
                                          </p:val>
                                        </p:tav>
                                        <p:tav tm="100000">
                                          <p:val>
                                            <p:strVal val="ppt_x"/>
                                          </p:val>
                                        </p:tav>
                                      </p:tavLst>
                                    </p:anim>
                                    <p:anim calcmode="lin" valueType="num">
                                      <p:cBhvr additive="base">
                                        <p:cTn id="75" dur="500"/>
                                        <p:tgtEl>
                                          <p:spTgt spid="87"/>
                                        </p:tgtEl>
                                        <p:attrNameLst>
                                          <p:attrName>ppt_y</p:attrName>
                                        </p:attrNameLst>
                                      </p:cBhvr>
                                      <p:tavLst>
                                        <p:tav tm="0">
                                          <p:val>
                                            <p:strVal val="ppt_y"/>
                                          </p:val>
                                        </p:tav>
                                        <p:tav tm="100000">
                                          <p:val>
                                            <p:strVal val="1+ppt_h/2"/>
                                          </p:val>
                                        </p:tav>
                                      </p:tavLst>
                                    </p:anim>
                                    <p:set>
                                      <p:cBhvr>
                                        <p:cTn id="76" dur="1" fill="hold">
                                          <p:stCondLst>
                                            <p:cond delay="499"/>
                                          </p:stCondLst>
                                        </p:cTn>
                                        <p:tgtEl>
                                          <p:spTgt spid="8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88"/>
                                        </p:tgtEl>
                                        <p:attrNameLst>
                                          <p:attrName>style.visibility</p:attrName>
                                        </p:attrNameLst>
                                      </p:cBhvr>
                                      <p:to>
                                        <p:strVal val="visible"/>
                                      </p:to>
                                    </p:set>
                                    <p:anim calcmode="lin" valueType="num">
                                      <p:cBhvr additive="base">
                                        <p:cTn id="97" dur="500" fill="hold"/>
                                        <p:tgtEl>
                                          <p:spTgt spid="88"/>
                                        </p:tgtEl>
                                        <p:attrNameLst>
                                          <p:attrName>ppt_x</p:attrName>
                                        </p:attrNameLst>
                                      </p:cBhvr>
                                      <p:tavLst>
                                        <p:tav tm="0">
                                          <p:val>
                                            <p:strVal val="#ppt_x"/>
                                          </p:val>
                                        </p:tav>
                                        <p:tav tm="100000">
                                          <p:val>
                                            <p:strVal val="#ppt_x"/>
                                          </p:val>
                                        </p:tav>
                                      </p:tavLst>
                                    </p:anim>
                                    <p:anim calcmode="lin" valueType="num">
                                      <p:cBhvr additive="base">
                                        <p:cTn id="9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xit" presetSubtype="4" fill="hold" nodeType="clickEffect">
                                  <p:stCondLst>
                                    <p:cond delay="0"/>
                                  </p:stCondLst>
                                  <p:childTnLst>
                                    <p:anim calcmode="lin" valueType="num">
                                      <p:cBhvr additive="base">
                                        <p:cTn id="102" dur="500"/>
                                        <p:tgtEl>
                                          <p:spTgt spid="88"/>
                                        </p:tgtEl>
                                        <p:attrNameLst>
                                          <p:attrName>ppt_x</p:attrName>
                                        </p:attrNameLst>
                                      </p:cBhvr>
                                      <p:tavLst>
                                        <p:tav tm="0">
                                          <p:val>
                                            <p:strVal val="ppt_x"/>
                                          </p:val>
                                        </p:tav>
                                        <p:tav tm="100000">
                                          <p:val>
                                            <p:strVal val="ppt_x"/>
                                          </p:val>
                                        </p:tav>
                                      </p:tavLst>
                                    </p:anim>
                                    <p:anim calcmode="lin" valueType="num">
                                      <p:cBhvr additive="base">
                                        <p:cTn id="103" dur="500"/>
                                        <p:tgtEl>
                                          <p:spTgt spid="88"/>
                                        </p:tgtEl>
                                        <p:attrNameLst>
                                          <p:attrName>ppt_y</p:attrName>
                                        </p:attrNameLst>
                                      </p:cBhvr>
                                      <p:tavLst>
                                        <p:tav tm="0">
                                          <p:val>
                                            <p:strVal val="ppt_y"/>
                                          </p:val>
                                        </p:tav>
                                        <p:tav tm="100000">
                                          <p:val>
                                            <p:strVal val="1+ppt_h/2"/>
                                          </p:val>
                                        </p:tav>
                                      </p:tavLst>
                                    </p:anim>
                                    <p:set>
                                      <p:cBhvr>
                                        <p:cTn id="104" dur="1" fill="hold">
                                          <p:stCondLst>
                                            <p:cond delay="499"/>
                                          </p:stCondLst>
                                        </p:cTn>
                                        <p:tgtEl>
                                          <p:spTgt spid="8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7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89"/>
                                        </p:tgtEl>
                                        <p:attrNameLst>
                                          <p:attrName>style.visibility</p:attrName>
                                        </p:attrNameLst>
                                      </p:cBhvr>
                                      <p:to>
                                        <p:strVal val="visible"/>
                                      </p:to>
                                    </p:set>
                                    <p:anim calcmode="lin" valueType="num">
                                      <p:cBhvr additive="base">
                                        <p:cTn id="125" dur="500" fill="hold"/>
                                        <p:tgtEl>
                                          <p:spTgt spid="89"/>
                                        </p:tgtEl>
                                        <p:attrNameLst>
                                          <p:attrName>ppt_x</p:attrName>
                                        </p:attrNameLst>
                                      </p:cBhvr>
                                      <p:tavLst>
                                        <p:tav tm="0">
                                          <p:val>
                                            <p:strVal val="#ppt_x"/>
                                          </p:val>
                                        </p:tav>
                                        <p:tav tm="100000">
                                          <p:val>
                                            <p:strVal val="#ppt_x"/>
                                          </p:val>
                                        </p:tav>
                                      </p:tavLst>
                                    </p:anim>
                                    <p:anim calcmode="lin" valueType="num">
                                      <p:cBhvr additive="base">
                                        <p:cTn id="126"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xit" presetSubtype="4" fill="hold" nodeType="clickEffect">
                                  <p:stCondLst>
                                    <p:cond delay="0"/>
                                  </p:stCondLst>
                                  <p:childTnLst>
                                    <p:anim calcmode="lin" valueType="num">
                                      <p:cBhvr additive="base">
                                        <p:cTn id="130" dur="500"/>
                                        <p:tgtEl>
                                          <p:spTgt spid="89"/>
                                        </p:tgtEl>
                                        <p:attrNameLst>
                                          <p:attrName>ppt_x</p:attrName>
                                        </p:attrNameLst>
                                      </p:cBhvr>
                                      <p:tavLst>
                                        <p:tav tm="0">
                                          <p:val>
                                            <p:strVal val="ppt_x"/>
                                          </p:val>
                                        </p:tav>
                                        <p:tav tm="100000">
                                          <p:val>
                                            <p:strVal val="ppt_x"/>
                                          </p:val>
                                        </p:tav>
                                      </p:tavLst>
                                    </p:anim>
                                    <p:anim calcmode="lin" valueType="num">
                                      <p:cBhvr additive="base">
                                        <p:cTn id="131" dur="500"/>
                                        <p:tgtEl>
                                          <p:spTgt spid="89"/>
                                        </p:tgtEl>
                                        <p:attrNameLst>
                                          <p:attrName>ppt_y</p:attrName>
                                        </p:attrNameLst>
                                      </p:cBhvr>
                                      <p:tavLst>
                                        <p:tav tm="0">
                                          <p:val>
                                            <p:strVal val="ppt_y"/>
                                          </p:val>
                                        </p:tav>
                                        <p:tav tm="100000">
                                          <p:val>
                                            <p:strVal val="1+ppt_h/2"/>
                                          </p:val>
                                        </p:tav>
                                      </p:tavLst>
                                    </p:anim>
                                    <p:set>
                                      <p:cBhvr>
                                        <p:cTn id="132" dur="1" fill="hold">
                                          <p:stCondLst>
                                            <p:cond delay="499"/>
                                          </p:stCondLst>
                                        </p:cTn>
                                        <p:tgtEl>
                                          <p:spTgt spid="89"/>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7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7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6"/>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7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90"/>
                                        </p:tgtEl>
                                        <p:attrNameLst>
                                          <p:attrName>style.visibility</p:attrName>
                                        </p:attrNameLst>
                                      </p:cBhvr>
                                      <p:to>
                                        <p:strVal val="visible"/>
                                      </p:to>
                                    </p:set>
                                    <p:anim calcmode="lin" valueType="num">
                                      <p:cBhvr additive="base">
                                        <p:cTn id="153" dur="500" fill="hold"/>
                                        <p:tgtEl>
                                          <p:spTgt spid="90"/>
                                        </p:tgtEl>
                                        <p:attrNameLst>
                                          <p:attrName>ppt_x</p:attrName>
                                        </p:attrNameLst>
                                      </p:cBhvr>
                                      <p:tavLst>
                                        <p:tav tm="0">
                                          <p:val>
                                            <p:strVal val="#ppt_x"/>
                                          </p:val>
                                        </p:tav>
                                        <p:tav tm="100000">
                                          <p:val>
                                            <p:strVal val="#ppt_x"/>
                                          </p:val>
                                        </p:tav>
                                      </p:tavLst>
                                    </p:anim>
                                    <p:anim calcmode="lin" valueType="num">
                                      <p:cBhvr additive="base">
                                        <p:cTn id="154"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xit" presetSubtype="4" fill="hold" nodeType="clickEffect">
                                  <p:stCondLst>
                                    <p:cond delay="0"/>
                                  </p:stCondLst>
                                  <p:childTnLst>
                                    <p:anim calcmode="lin" valueType="num">
                                      <p:cBhvr additive="base">
                                        <p:cTn id="158" dur="500"/>
                                        <p:tgtEl>
                                          <p:spTgt spid="90"/>
                                        </p:tgtEl>
                                        <p:attrNameLst>
                                          <p:attrName>ppt_x</p:attrName>
                                        </p:attrNameLst>
                                      </p:cBhvr>
                                      <p:tavLst>
                                        <p:tav tm="0">
                                          <p:val>
                                            <p:strVal val="ppt_x"/>
                                          </p:val>
                                        </p:tav>
                                        <p:tav tm="100000">
                                          <p:val>
                                            <p:strVal val="ppt_x"/>
                                          </p:val>
                                        </p:tav>
                                      </p:tavLst>
                                    </p:anim>
                                    <p:anim calcmode="lin" valueType="num">
                                      <p:cBhvr additive="base">
                                        <p:cTn id="159" dur="500"/>
                                        <p:tgtEl>
                                          <p:spTgt spid="90"/>
                                        </p:tgtEl>
                                        <p:attrNameLst>
                                          <p:attrName>ppt_y</p:attrName>
                                        </p:attrNameLst>
                                      </p:cBhvr>
                                      <p:tavLst>
                                        <p:tav tm="0">
                                          <p:val>
                                            <p:strVal val="ppt_y"/>
                                          </p:val>
                                        </p:tav>
                                        <p:tav tm="100000">
                                          <p:val>
                                            <p:strVal val="1+ppt_h/2"/>
                                          </p:val>
                                        </p:tav>
                                      </p:tavLst>
                                    </p:anim>
                                    <p:set>
                                      <p:cBhvr>
                                        <p:cTn id="160" dur="1" fill="hold">
                                          <p:stCondLst>
                                            <p:cond delay="499"/>
                                          </p:stCondLst>
                                        </p:cTn>
                                        <p:tgtEl>
                                          <p:spTgt spid="90"/>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7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79"/>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0"/>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82"/>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91"/>
                                        </p:tgtEl>
                                        <p:attrNameLst>
                                          <p:attrName>style.visibility</p:attrName>
                                        </p:attrNameLst>
                                      </p:cBhvr>
                                      <p:to>
                                        <p:strVal val="visible"/>
                                      </p:to>
                                    </p:set>
                                    <p:anim calcmode="lin" valueType="num">
                                      <p:cBhvr additive="base">
                                        <p:cTn id="181" dur="500" fill="hold"/>
                                        <p:tgtEl>
                                          <p:spTgt spid="91"/>
                                        </p:tgtEl>
                                        <p:attrNameLst>
                                          <p:attrName>ppt_x</p:attrName>
                                        </p:attrNameLst>
                                      </p:cBhvr>
                                      <p:tavLst>
                                        <p:tav tm="0">
                                          <p:val>
                                            <p:strVal val="#ppt_x"/>
                                          </p:val>
                                        </p:tav>
                                        <p:tav tm="100000">
                                          <p:val>
                                            <p:strVal val="#ppt_x"/>
                                          </p:val>
                                        </p:tav>
                                      </p:tavLst>
                                    </p:anim>
                                    <p:anim calcmode="lin" valueType="num">
                                      <p:cBhvr additive="base">
                                        <p:cTn id="18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xit" presetSubtype="4" fill="hold" nodeType="clickEffect">
                                  <p:stCondLst>
                                    <p:cond delay="0"/>
                                  </p:stCondLst>
                                  <p:childTnLst>
                                    <p:anim calcmode="lin" valueType="num">
                                      <p:cBhvr additive="base">
                                        <p:cTn id="186" dur="500"/>
                                        <p:tgtEl>
                                          <p:spTgt spid="91"/>
                                        </p:tgtEl>
                                        <p:attrNameLst>
                                          <p:attrName>ppt_x</p:attrName>
                                        </p:attrNameLst>
                                      </p:cBhvr>
                                      <p:tavLst>
                                        <p:tav tm="0">
                                          <p:val>
                                            <p:strVal val="ppt_x"/>
                                          </p:val>
                                        </p:tav>
                                        <p:tav tm="100000">
                                          <p:val>
                                            <p:strVal val="ppt_x"/>
                                          </p:val>
                                        </p:tav>
                                      </p:tavLst>
                                    </p:anim>
                                    <p:anim calcmode="lin" valueType="num">
                                      <p:cBhvr additive="base">
                                        <p:cTn id="187" dur="500"/>
                                        <p:tgtEl>
                                          <p:spTgt spid="91"/>
                                        </p:tgtEl>
                                        <p:attrNameLst>
                                          <p:attrName>ppt_y</p:attrName>
                                        </p:attrNameLst>
                                      </p:cBhvr>
                                      <p:tavLst>
                                        <p:tav tm="0">
                                          <p:val>
                                            <p:strVal val="ppt_y"/>
                                          </p:val>
                                        </p:tav>
                                        <p:tav tm="100000">
                                          <p:val>
                                            <p:strVal val="1+ppt_h/2"/>
                                          </p:val>
                                        </p:tav>
                                      </p:tavLst>
                                    </p:anim>
                                    <p:set>
                                      <p:cBhvr>
                                        <p:cTn id="188" dur="1" fill="hold">
                                          <p:stCondLst>
                                            <p:cond delay="499"/>
                                          </p:stCondLst>
                                        </p:cTn>
                                        <p:tgtEl>
                                          <p:spTgt spid="91"/>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81"/>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83"/>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84"/>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85"/>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nodeType="clickEffect">
                                  <p:stCondLst>
                                    <p:cond delay="0"/>
                                  </p:stCondLst>
                                  <p:childTnLst>
                                    <p:set>
                                      <p:cBhvr>
                                        <p:cTn id="208" dur="1" fill="hold">
                                          <p:stCondLst>
                                            <p:cond delay="0"/>
                                          </p:stCondLst>
                                        </p:cTn>
                                        <p:tgtEl>
                                          <p:spTgt spid="20"/>
                                        </p:tgtEl>
                                        <p:attrNameLst>
                                          <p:attrName>style.visibility</p:attrName>
                                        </p:attrNameLst>
                                      </p:cBhvr>
                                      <p:to>
                                        <p:strVal val="visible"/>
                                      </p:to>
                                    </p:set>
                                    <p:animEffect transition="in" filter="fade">
                                      <p:cBhvr>
                                        <p:cTn id="209" dur="500"/>
                                        <p:tgtEl>
                                          <p:spTgt spid="20"/>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nodeType="clickEffect">
                                  <p:stCondLst>
                                    <p:cond delay="0"/>
                                  </p:stCondLst>
                                  <p:childTnLst>
                                    <p:set>
                                      <p:cBhvr>
                                        <p:cTn id="213" dur="1" fill="hold">
                                          <p:stCondLst>
                                            <p:cond delay="0"/>
                                          </p:stCondLst>
                                        </p:cTn>
                                        <p:tgtEl>
                                          <p:spTgt spid="23"/>
                                        </p:tgtEl>
                                        <p:attrNameLst>
                                          <p:attrName>style.visibility</p:attrName>
                                        </p:attrNameLst>
                                      </p:cBhvr>
                                      <p:to>
                                        <p:strVal val="visible"/>
                                      </p:to>
                                    </p:set>
                                    <p:animEffect transition="in" filter="fade">
                                      <p:cBhvr>
                                        <p:cTn id="214" dur="500"/>
                                        <p:tgtEl>
                                          <p:spTgt spid="23"/>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nodeType="clickEffect">
                                  <p:stCondLst>
                                    <p:cond delay="0"/>
                                  </p:stCondLst>
                                  <p:childTnLst>
                                    <p:set>
                                      <p:cBhvr>
                                        <p:cTn id="218" dur="1" fill="hold">
                                          <p:stCondLst>
                                            <p:cond delay="0"/>
                                          </p:stCondLst>
                                        </p:cTn>
                                        <p:tgtEl>
                                          <p:spTgt spid="24"/>
                                        </p:tgtEl>
                                        <p:attrNameLst>
                                          <p:attrName>style.visibility</p:attrName>
                                        </p:attrNameLst>
                                      </p:cBhvr>
                                      <p:to>
                                        <p:strVal val="visible"/>
                                      </p:to>
                                    </p:set>
                                    <p:animEffect transition="in" filter="fade">
                                      <p:cBhvr>
                                        <p:cTn id="219" dur="500"/>
                                        <p:tgtEl>
                                          <p:spTgt spid="24"/>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25"/>
                                        </p:tgtEl>
                                        <p:attrNameLst>
                                          <p:attrName>style.visibility</p:attrName>
                                        </p:attrNameLst>
                                      </p:cBhvr>
                                      <p:to>
                                        <p:strVal val="visible"/>
                                      </p:to>
                                    </p:set>
                                    <p:animEffect transition="in" filter="fade">
                                      <p:cBhvr>
                                        <p:cTn id="224" dur="500"/>
                                        <p:tgtEl>
                                          <p:spTgt spid="25"/>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nodeType="clickEffect">
                                  <p:stCondLst>
                                    <p:cond delay="0"/>
                                  </p:stCondLst>
                                  <p:childTnLst>
                                    <p:set>
                                      <p:cBhvr>
                                        <p:cTn id="228" dur="1" fill="hold">
                                          <p:stCondLst>
                                            <p:cond delay="0"/>
                                          </p:stCondLst>
                                        </p:cTn>
                                        <p:tgtEl>
                                          <p:spTgt spid="26"/>
                                        </p:tgtEl>
                                        <p:attrNameLst>
                                          <p:attrName>style.visibility</p:attrName>
                                        </p:attrNameLst>
                                      </p:cBhvr>
                                      <p:to>
                                        <p:strVal val="visible"/>
                                      </p:to>
                                    </p:set>
                                    <p:animEffect transition="in" filter="fade">
                                      <p:cBhvr>
                                        <p:cTn id="229" dur="500"/>
                                        <p:tgtEl>
                                          <p:spTgt spid="26"/>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nodeType="clickEffect">
                                  <p:stCondLst>
                                    <p:cond delay="0"/>
                                  </p:stCondLst>
                                  <p:childTnLst>
                                    <p:set>
                                      <p:cBhvr>
                                        <p:cTn id="233" dur="1" fill="hold">
                                          <p:stCondLst>
                                            <p:cond delay="0"/>
                                          </p:stCondLst>
                                        </p:cTn>
                                        <p:tgtEl>
                                          <p:spTgt spid="21"/>
                                        </p:tgtEl>
                                        <p:attrNameLst>
                                          <p:attrName>style.visibility</p:attrName>
                                        </p:attrNameLst>
                                      </p:cBhvr>
                                      <p:to>
                                        <p:strVal val="visible"/>
                                      </p:to>
                                    </p:set>
                                    <p:animEffect transition="in" filter="fade">
                                      <p:cBhvr>
                                        <p:cTn id="234" dur="500"/>
                                        <p:tgtEl>
                                          <p:spTgt spid="21"/>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nodeType="clickEffect">
                                  <p:stCondLst>
                                    <p:cond delay="0"/>
                                  </p:stCondLst>
                                  <p:childTnLst>
                                    <p:set>
                                      <p:cBhvr>
                                        <p:cTn id="238" dur="1" fill="hold">
                                          <p:stCondLst>
                                            <p:cond delay="0"/>
                                          </p:stCondLst>
                                        </p:cTn>
                                        <p:tgtEl>
                                          <p:spTgt spid="28"/>
                                        </p:tgtEl>
                                        <p:attrNameLst>
                                          <p:attrName>style.visibility</p:attrName>
                                        </p:attrNameLst>
                                      </p:cBhvr>
                                      <p:to>
                                        <p:strVal val="visible"/>
                                      </p:to>
                                    </p:set>
                                    <p:animEffect transition="in" filter="fade">
                                      <p:cBhvr>
                                        <p:cTn id="239" dur="500"/>
                                        <p:tgtEl>
                                          <p:spTgt spid="28"/>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nodeType="clickEffect">
                                  <p:stCondLst>
                                    <p:cond delay="0"/>
                                  </p:stCondLst>
                                  <p:childTnLst>
                                    <p:set>
                                      <p:cBhvr>
                                        <p:cTn id="243" dur="1" fill="hold">
                                          <p:stCondLst>
                                            <p:cond delay="0"/>
                                          </p:stCondLst>
                                        </p:cTn>
                                        <p:tgtEl>
                                          <p:spTgt spid="29"/>
                                        </p:tgtEl>
                                        <p:attrNameLst>
                                          <p:attrName>style.visibility</p:attrName>
                                        </p:attrNameLst>
                                      </p:cBhvr>
                                      <p:to>
                                        <p:strVal val="visible"/>
                                      </p:to>
                                    </p:set>
                                    <p:animEffect transition="in" filter="fade">
                                      <p:cBhvr>
                                        <p:cTn id="244" dur="500"/>
                                        <p:tgtEl>
                                          <p:spTgt spid="29"/>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nodeType="clickEffect">
                                  <p:stCondLst>
                                    <p:cond delay="0"/>
                                  </p:stCondLst>
                                  <p:childTnLst>
                                    <p:set>
                                      <p:cBhvr>
                                        <p:cTn id="248" dur="1" fill="hold">
                                          <p:stCondLst>
                                            <p:cond delay="0"/>
                                          </p:stCondLst>
                                        </p:cTn>
                                        <p:tgtEl>
                                          <p:spTgt spid="30"/>
                                        </p:tgtEl>
                                        <p:attrNameLst>
                                          <p:attrName>style.visibility</p:attrName>
                                        </p:attrNameLst>
                                      </p:cBhvr>
                                      <p:to>
                                        <p:strVal val="visible"/>
                                      </p:to>
                                    </p:set>
                                    <p:animEffect transition="in" filter="fade">
                                      <p:cBhvr>
                                        <p:cTn id="249" dur="500"/>
                                        <p:tgtEl>
                                          <p:spTgt spid="30"/>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nodeType="clickEffect">
                                  <p:stCondLst>
                                    <p:cond delay="0"/>
                                  </p:stCondLst>
                                  <p:childTnLst>
                                    <p:set>
                                      <p:cBhvr>
                                        <p:cTn id="253" dur="1" fill="hold">
                                          <p:stCondLst>
                                            <p:cond delay="0"/>
                                          </p:stCondLst>
                                        </p:cTn>
                                        <p:tgtEl>
                                          <p:spTgt spid="31"/>
                                        </p:tgtEl>
                                        <p:attrNameLst>
                                          <p:attrName>style.visibility</p:attrName>
                                        </p:attrNameLst>
                                      </p:cBhvr>
                                      <p:to>
                                        <p:strVal val="visible"/>
                                      </p:to>
                                    </p:set>
                                    <p:animEffect transition="in" filter="fade">
                                      <p:cBhvr>
                                        <p:cTn id="254" dur="500"/>
                                        <p:tgtEl>
                                          <p:spTgt spid="31"/>
                                        </p:tgtEl>
                                      </p:cBhvr>
                                    </p:animEffec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nodeType="clickEffect">
                                  <p:stCondLst>
                                    <p:cond delay="0"/>
                                  </p:stCondLst>
                                  <p:childTnLst>
                                    <p:set>
                                      <p:cBhvr>
                                        <p:cTn id="258" dur="1" fill="hold">
                                          <p:stCondLst>
                                            <p:cond delay="0"/>
                                          </p:stCondLst>
                                        </p:cTn>
                                        <p:tgtEl>
                                          <p:spTgt spid="22"/>
                                        </p:tgtEl>
                                        <p:attrNameLst>
                                          <p:attrName>style.visibility</p:attrName>
                                        </p:attrNameLst>
                                      </p:cBhvr>
                                      <p:to>
                                        <p:strVal val="visible"/>
                                      </p:to>
                                    </p:set>
                                    <p:animEffect transition="in" filter="fade">
                                      <p:cBhvr>
                                        <p:cTn id="259" dur="500"/>
                                        <p:tgtEl>
                                          <p:spTgt spid="22"/>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nodeType="clickEffect">
                                  <p:stCondLst>
                                    <p:cond delay="0"/>
                                  </p:stCondLst>
                                  <p:childTnLst>
                                    <p:set>
                                      <p:cBhvr>
                                        <p:cTn id="263" dur="1" fill="hold">
                                          <p:stCondLst>
                                            <p:cond delay="0"/>
                                          </p:stCondLst>
                                        </p:cTn>
                                        <p:tgtEl>
                                          <p:spTgt spid="32"/>
                                        </p:tgtEl>
                                        <p:attrNameLst>
                                          <p:attrName>style.visibility</p:attrName>
                                        </p:attrNameLst>
                                      </p:cBhvr>
                                      <p:to>
                                        <p:strVal val="visible"/>
                                      </p:to>
                                    </p:set>
                                    <p:animEffect transition="in" filter="fade">
                                      <p:cBhvr>
                                        <p:cTn id="264" dur="500"/>
                                        <p:tgtEl>
                                          <p:spTgt spid="32"/>
                                        </p:tgtEl>
                                      </p:cBhvr>
                                    </p:animEffect>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nodeType="clickEffect">
                                  <p:stCondLst>
                                    <p:cond delay="0"/>
                                  </p:stCondLst>
                                  <p:childTnLst>
                                    <p:set>
                                      <p:cBhvr>
                                        <p:cTn id="268" dur="1" fill="hold">
                                          <p:stCondLst>
                                            <p:cond delay="0"/>
                                          </p:stCondLst>
                                        </p:cTn>
                                        <p:tgtEl>
                                          <p:spTgt spid="34"/>
                                        </p:tgtEl>
                                        <p:attrNameLst>
                                          <p:attrName>style.visibility</p:attrName>
                                        </p:attrNameLst>
                                      </p:cBhvr>
                                      <p:to>
                                        <p:strVal val="visible"/>
                                      </p:to>
                                    </p:set>
                                    <p:animEffect transition="in" filter="fade">
                                      <p:cBhvr>
                                        <p:cTn id="269" dur="500"/>
                                        <p:tgtEl>
                                          <p:spTgt spid="34"/>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nodeType="clickEffect">
                                  <p:stCondLst>
                                    <p:cond delay="0"/>
                                  </p:stCondLst>
                                  <p:childTnLst>
                                    <p:set>
                                      <p:cBhvr>
                                        <p:cTn id="273" dur="1" fill="hold">
                                          <p:stCondLst>
                                            <p:cond delay="0"/>
                                          </p:stCondLst>
                                        </p:cTn>
                                        <p:tgtEl>
                                          <p:spTgt spid="35"/>
                                        </p:tgtEl>
                                        <p:attrNameLst>
                                          <p:attrName>style.visibility</p:attrName>
                                        </p:attrNameLst>
                                      </p:cBhvr>
                                      <p:to>
                                        <p:strVal val="visible"/>
                                      </p:to>
                                    </p:set>
                                    <p:animEffect transition="in" filter="fade">
                                      <p:cBhvr>
                                        <p:cTn id="274" dur="500"/>
                                        <p:tgtEl>
                                          <p:spTgt spid="35"/>
                                        </p:tgtEl>
                                      </p:cBhvr>
                                    </p:animEffect>
                                  </p:childTnLst>
                                </p:cTn>
                              </p:par>
                            </p:childTnLst>
                          </p:cTn>
                        </p:par>
                      </p:childTnLst>
                    </p:cTn>
                  </p:par>
                  <p:par>
                    <p:cTn id="275" fill="hold">
                      <p:stCondLst>
                        <p:cond delay="indefinite"/>
                      </p:stCondLst>
                      <p:childTnLst>
                        <p:par>
                          <p:cTn id="276" fill="hold">
                            <p:stCondLst>
                              <p:cond delay="0"/>
                            </p:stCondLst>
                            <p:childTnLst>
                              <p:par>
                                <p:cTn id="277" presetID="10" presetClass="entr" presetSubtype="0" fill="hold" nodeType="clickEffect">
                                  <p:stCondLst>
                                    <p:cond delay="0"/>
                                  </p:stCondLst>
                                  <p:childTnLst>
                                    <p:set>
                                      <p:cBhvr>
                                        <p:cTn id="278" dur="1" fill="hold">
                                          <p:stCondLst>
                                            <p:cond delay="0"/>
                                          </p:stCondLst>
                                        </p:cTn>
                                        <p:tgtEl>
                                          <p:spTgt spid="36"/>
                                        </p:tgtEl>
                                        <p:attrNameLst>
                                          <p:attrName>style.visibility</p:attrName>
                                        </p:attrNameLst>
                                      </p:cBhvr>
                                      <p:to>
                                        <p:strVal val="visible"/>
                                      </p:to>
                                    </p:set>
                                    <p:animEffect transition="in" filter="fade">
                                      <p:cBhvr>
                                        <p:cTn id="279" dur="500"/>
                                        <p:tgtEl>
                                          <p:spTgt spid="36"/>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nodeType="clickEffect">
                                  <p:stCondLst>
                                    <p:cond delay="0"/>
                                  </p:stCondLst>
                                  <p:childTnLst>
                                    <p:set>
                                      <p:cBhvr>
                                        <p:cTn id="283" dur="1" fill="hold">
                                          <p:stCondLst>
                                            <p:cond delay="0"/>
                                          </p:stCondLst>
                                        </p:cTn>
                                        <p:tgtEl>
                                          <p:spTgt spid="3">
                                            <p:txEl>
                                              <p:pRg st="10" end="10"/>
                                            </p:txEl>
                                          </p:spTgt>
                                        </p:tgtEl>
                                        <p:attrNameLst>
                                          <p:attrName>style.visibility</p:attrName>
                                        </p:attrNameLst>
                                      </p:cBhvr>
                                      <p:to>
                                        <p:strVal val="visible"/>
                                      </p:to>
                                    </p:set>
                                    <p:animEffect transition="in" filter="fade">
                                      <p:cBhvr>
                                        <p:cTn id="284" dur="500"/>
                                        <p:tgtEl>
                                          <p:spTgt spid="3">
                                            <p:txEl>
                                              <p:pRg st="10" end="10"/>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ntr" presetSubtype="0" fill="hold" nodeType="clickEffect">
                                  <p:stCondLst>
                                    <p:cond delay="0"/>
                                  </p:stCondLst>
                                  <p:childTnLst>
                                    <p:set>
                                      <p:cBhvr>
                                        <p:cTn id="288" dur="1" fill="hold">
                                          <p:stCondLst>
                                            <p:cond delay="0"/>
                                          </p:stCondLst>
                                        </p:cTn>
                                        <p:tgtEl>
                                          <p:spTgt spid="3">
                                            <p:txEl>
                                              <p:pRg st="11" end="11"/>
                                            </p:txEl>
                                          </p:spTgt>
                                        </p:tgtEl>
                                        <p:attrNameLst>
                                          <p:attrName>style.visibility</p:attrName>
                                        </p:attrNameLst>
                                      </p:cBhvr>
                                      <p:to>
                                        <p:strVal val="visible"/>
                                      </p:to>
                                    </p:set>
                                    <p:animEffect transition="in" filter="fade">
                                      <p:cBhvr>
                                        <p:cTn id="28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animBg="1"/>
      <p:bldP spid="42" grpId="0" animBg="1"/>
      <p:bldP spid="43" grpId="0"/>
      <p:bldP spid="44" grpId="0"/>
      <p:bldP spid="45" grpId="0" animBg="1"/>
      <p:bldP spid="51" grpId="0" animBg="1"/>
      <p:bldP spid="66" grpId="0"/>
      <p:bldP spid="67" grpId="0"/>
      <p:bldP spid="68" grpId="0" animBg="1"/>
      <p:bldP spid="69" grpId="0" animBg="1"/>
      <p:bldP spid="70" grpId="0"/>
      <p:bldP spid="71" grpId="0"/>
      <p:bldP spid="72" grpId="0" animBg="1"/>
      <p:bldP spid="73" grpId="0" animBg="1"/>
      <p:bldP spid="74" grpId="0"/>
      <p:bldP spid="75" grpId="0"/>
      <p:bldP spid="76" grpId="0" animBg="1"/>
      <p:bldP spid="77" grpId="0" animBg="1"/>
      <p:bldP spid="78" grpId="0"/>
      <p:bldP spid="79" grpId="0"/>
      <p:bldP spid="80" grpId="0" animBg="1"/>
      <p:bldP spid="81" grpId="0" animBg="1"/>
      <p:bldP spid="82" grpId="0"/>
      <p:bldP spid="83" grpId="0"/>
      <p:bldP spid="84" grpId="0" animBg="1"/>
      <p:bldP spid="8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(RR)</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Simplest, fairest and most widely used algorithms.</a:t>
            </a:r>
          </a:p>
          <a:p>
            <a:r>
              <a:rPr lang="en-US" dirty="0"/>
              <a:t>Disadvantages </a:t>
            </a:r>
          </a:p>
          <a:p>
            <a:pPr lvl="1"/>
            <a:r>
              <a:rPr lang="en-US" b="1" dirty="0">
                <a:solidFill>
                  <a:schemeClr val="accent6"/>
                </a:solidFill>
              </a:rPr>
              <a:t>Context switch overhead is there</a:t>
            </a:r>
            <a:r>
              <a:rPr lang="en-US" dirty="0"/>
              <a:t>.</a:t>
            </a:r>
          </a:p>
          <a:p>
            <a:pPr lvl="1"/>
            <a:r>
              <a:rPr lang="en-US" b="1" dirty="0">
                <a:solidFill>
                  <a:schemeClr val="accent6"/>
                </a:solidFill>
              </a:rPr>
              <a:t>Determination of time quantum is too critical</a:t>
            </a:r>
            <a:r>
              <a:rPr lang="en-US" dirty="0"/>
              <a:t>. </a:t>
            </a:r>
          </a:p>
          <a:p>
            <a:pPr lvl="2"/>
            <a:r>
              <a:rPr lang="en-US" dirty="0"/>
              <a:t>If it is </a:t>
            </a:r>
            <a:r>
              <a:rPr lang="en-US" dirty="0">
                <a:solidFill>
                  <a:schemeClr val="accent6"/>
                </a:solidFill>
              </a:rPr>
              <a:t>too short</a:t>
            </a:r>
            <a:r>
              <a:rPr lang="en-US" dirty="0"/>
              <a:t>, it </a:t>
            </a:r>
            <a:r>
              <a:rPr lang="en-US" dirty="0">
                <a:solidFill>
                  <a:schemeClr val="accent6"/>
                </a:solidFill>
              </a:rPr>
              <a:t>causes frequent context switches </a:t>
            </a:r>
            <a:r>
              <a:rPr lang="en-US" dirty="0"/>
              <a:t>and </a:t>
            </a:r>
            <a:r>
              <a:rPr lang="en-US" dirty="0">
                <a:solidFill>
                  <a:schemeClr val="accent6"/>
                </a:solidFill>
              </a:rPr>
              <a:t>lowers CPU efficiency</a:t>
            </a:r>
            <a:r>
              <a:rPr lang="en-US" dirty="0"/>
              <a:t>. </a:t>
            </a:r>
          </a:p>
          <a:p>
            <a:pPr lvl="2"/>
            <a:r>
              <a:rPr lang="en-US" dirty="0"/>
              <a:t>If it is </a:t>
            </a:r>
            <a:r>
              <a:rPr lang="en-US" dirty="0">
                <a:solidFill>
                  <a:schemeClr val="accent6"/>
                </a:solidFill>
              </a:rPr>
              <a:t>too long</a:t>
            </a:r>
            <a:r>
              <a:rPr lang="en-US" dirty="0"/>
              <a:t>, it </a:t>
            </a:r>
            <a:r>
              <a:rPr lang="en-US" dirty="0">
                <a:solidFill>
                  <a:schemeClr val="accent6"/>
                </a:solidFill>
              </a:rPr>
              <a:t>causes poor response </a:t>
            </a:r>
            <a:r>
              <a:rPr lang="en-US" dirty="0"/>
              <a:t>for </a:t>
            </a:r>
            <a:r>
              <a:rPr lang="en-US" dirty="0">
                <a:solidFill>
                  <a:schemeClr val="accent6"/>
                </a:solidFill>
              </a:rPr>
              <a:t>short interactive process</a:t>
            </a:r>
            <a:r>
              <a:rPr lang="en-US" dirty="0"/>
              <a:t>.</a:t>
            </a:r>
          </a:p>
        </p:txBody>
      </p:sp>
    </p:spTree>
    <p:extLst>
      <p:ext uri="{BB962C8B-B14F-4D97-AF65-F5344CB8AC3E}">
        <p14:creationId xmlns:p14="http://schemas.microsoft.com/office/powerpoint/2010/main" val="25166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Priority </a:t>
            </a:r>
            <a:br>
              <a:rPr lang="en-US" dirty="0">
                <a:gradFill flip="none" rotWithShape="1">
                  <a:gsLst>
                    <a:gs pos="10000">
                      <a:schemeClr val="accent6">
                        <a:lumMod val="50000"/>
                      </a:schemeClr>
                    </a:gs>
                    <a:gs pos="100000">
                      <a:schemeClr val="accent6"/>
                    </a:gs>
                  </a:gsLst>
                  <a:lin ang="0" scaled="1"/>
                  <a:tileRect/>
                </a:gradFill>
              </a:rPr>
            </a:br>
            <a:r>
              <a:rPr lang="en-US" dirty="0">
                <a:gradFill flip="none" rotWithShape="1">
                  <a:gsLst>
                    <a:gs pos="10000">
                      <a:schemeClr val="accent6">
                        <a:lumMod val="50000"/>
                      </a:schemeClr>
                    </a:gs>
                    <a:gs pos="100000">
                      <a:schemeClr val="accent6"/>
                    </a:gs>
                  </a:gsLst>
                  <a:lin ang="0" scaled="1"/>
                  <a:tileRect/>
                </a:gradFill>
              </a:rPr>
              <a:t>(Non-Preemptive Priority)</a:t>
            </a:r>
          </a:p>
        </p:txBody>
      </p:sp>
      <p:sp>
        <p:nvSpPr>
          <p:cNvPr id="5" name="Text Placeholder 4"/>
          <p:cNvSpPr>
            <a:spLocks noGrp="1"/>
          </p:cNvSpPr>
          <p:nvPr>
            <p:ph type="body" idx="1"/>
          </p:nvPr>
        </p:nvSpPr>
        <p:spPr/>
        <p:txBody>
          <a:bodyPr/>
          <a:lstStyle/>
          <a:p>
            <a:r>
              <a:rPr lang="en-US" dirty="0"/>
              <a:t>Section – 4.5.1</a:t>
            </a:r>
          </a:p>
          <a:p>
            <a:endParaRPr lang="en-US" dirty="0"/>
          </a:p>
        </p:txBody>
      </p:sp>
    </p:spTree>
    <p:extLst>
      <p:ext uri="{BB962C8B-B14F-4D97-AF65-F5344CB8AC3E}">
        <p14:creationId xmlns:p14="http://schemas.microsoft.com/office/powerpoint/2010/main" val="29015763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Non-Preemptive Priority</a:t>
            </a:r>
          </a:p>
        </p:txBody>
      </p:sp>
      <p:sp>
        <p:nvSpPr>
          <p:cNvPr id="3" name="Content Placeholder 2"/>
          <p:cNvSpPr>
            <a:spLocks noGrp="1"/>
          </p:cNvSpPr>
          <p:nvPr>
            <p:ph idx="1"/>
          </p:nvPr>
        </p:nvSpPr>
        <p:spPr/>
        <p:txBody>
          <a:bodyPr/>
          <a:lstStyle/>
          <a:p>
            <a:r>
              <a:rPr lang="en-US" dirty="0"/>
              <a:t>Selection criteria:</a:t>
            </a:r>
          </a:p>
          <a:p>
            <a:pPr lvl="1"/>
            <a:r>
              <a:rPr lang="en-US" dirty="0"/>
              <a:t>The process, that </a:t>
            </a:r>
            <a:r>
              <a:rPr lang="en-US" b="1" dirty="0">
                <a:solidFill>
                  <a:schemeClr val="accent6"/>
                </a:solidFill>
              </a:rPr>
              <a:t>has highest priority, is served first</a:t>
            </a:r>
            <a:r>
              <a:rPr lang="en-US" dirty="0"/>
              <a:t>.</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Decision Mode:</a:t>
            </a:r>
          </a:p>
          <a:p>
            <a:pPr lvl="1"/>
            <a:r>
              <a:rPr lang="en-US" b="1" dirty="0">
                <a:solidFill>
                  <a:schemeClr val="accent6"/>
                </a:solidFill>
              </a:rPr>
              <a:t>Non preemptive</a:t>
            </a:r>
            <a:r>
              <a:rPr lang="en-US" dirty="0"/>
              <a:t>: </a:t>
            </a:r>
            <a:r>
              <a:rPr lang="en-US" b="1" dirty="0">
                <a:solidFill>
                  <a:schemeClr val="accent6"/>
                </a:solidFill>
              </a:rPr>
              <a:t>Once a process is selected, it runs until it is blocked </a:t>
            </a:r>
            <a:r>
              <a:rPr lang="en-US" dirty="0"/>
              <a:t>for an I/O or some other event or it is terminated.</a:t>
            </a:r>
          </a:p>
          <a:p>
            <a:r>
              <a:rPr lang="en-US" dirty="0"/>
              <a:t>Implementation:</a:t>
            </a:r>
          </a:p>
          <a:p>
            <a:pPr lvl="1"/>
            <a:r>
              <a:rPr lang="en-US" dirty="0"/>
              <a:t>This strategy can also be implemented by using </a:t>
            </a:r>
            <a:r>
              <a:rPr lang="en-US" b="1" dirty="0">
                <a:solidFill>
                  <a:schemeClr val="accent6"/>
                </a:solidFill>
              </a:rPr>
              <a:t>sorted FIFO queue</a:t>
            </a:r>
            <a:r>
              <a:rPr lang="en-US" dirty="0"/>
              <a:t>. </a:t>
            </a:r>
          </a:p>
          <a:p>
            <a:pPr lvl="1"/>
            <a:r>
              <a:rPr lang="en-US" dirty="0"/>
              <a:t>All processes in a queue are </a:t>
            </a:r>
            <a:r>
              <a:rPr lang="en-US" b="1" dirty="0">
                <a:solidFill>
                  <a:schemeClr val="accent6"/>
                </a:solidFill>
              </a:rPr>
              <a:t>sorted based on their priority with highest priority process at front end</a:t>
            </a:r>
            <a:r>
              <a:rPr lang="en-US" dirty="0"/>
              <a:t>. </a:t>
            </a:r>
          </a:p>
          <a:p>
            <a:pPr lvl="1"/>
            <a:r>
              <a:rPr lang="en-US" dirty="0"/>
              <a:t>When CPU becomes free, a process from the first position in a queue is selected to run.</a:t>
            </a:r>
          </a:p>
        </p:txBody>
      </p:sp>
      <p:sp>
        <p:nvSpPr>
          <p:cNvPr id="4" name="Rectangle 3"/>
          <p:cNvSpPr/>
          <p:nvPr/>
        </p:nvSpPr>
        <p:spPr>
          <a:xfrm>
            <a:off x="3733800" y="2004130"/>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p:nvPr/>
        </p:nvCxnSpPr>
        <p:spPr>
          <a:xfrm>
            <a:off x="5453064"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000"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02281" y="2146975"/>
            <a:ext cx="731520" cy="400110"/>
          </a:xfrm>
          <a:prstGeom prst="rect">
            <a:avLst/>
          </a:prstGeom>
          <a:noFill/>
        </p:spPr>
        <p:txBody>
          <a:bodyPr wrap="square" rtlCol="0">
            <a:spAutoFit/>
          </a:bodyPr>
          <a:lstStyle/>
          <a:p>
            <a:pPr algn="r"/>
            <a:r>
              <a:rPr lang="en-US" sz="2000" dirty="0"/>
              <a:t>Head</a:t>
            </a:r>
          </a:p>
        </p:txBody>
      </p:sp>
      <p:sp>
        <p:nvSpPr>
          <p:cNvPr id="9" name="TextBox 8"/>
          <p:cNvSpPr txBox="1"/>
          <p:nvPr/>
        </p:nvSpPr>
        <p:spPr>
          <a:xfrm>
            <a:off x="7162800" y="2146975"/>
            <a:ext cx="640080" cy="400110"/>
          </a:xfrm>
          <a:prstGeom prst="rect">
            <a:avLst/>
          </a:prstGeom>
          <a:noFill/>
        </p:spPr>
        <p:txBody>
          <a:bodyPr wrap="square" rtlCol="0">
            <a:spAutoFit/>
          </a:bodyPr>
          <a:lstStyle/>
          <a:p>
            <a:r>
              <a:rPr lang="en-US" sz="2000" dirty="0"/>
              <a:t>Tail</a:t>
            </a:r>
          </a:p>
        </p:txBody>
      </p:sp>
      <p:sp>
        <p:nvSpPr>
          <p:cNvPr id="10" name="TextBox 9"/>
          <p:cNvSpPr txBox="1"/>
          <p:nvPr/>
        </p:nvSpPr>
        <p:spPr>
          <a:xfrm>
            <a:off x="3748648" y="2154669"/>
            <a:ext cx="822960" cy="402336"/>
          </a:xfrm>
          <a:prstGeom prst="rect">
            <a:avLst/>
          </a:prstGeom>
          <a:noFill/>
        </p:spPr>
        <p:txBody>
          <a:bodyPr wrap="square" rtlCol="0">
            <a:spAutoFit/>
          </a:bodyPr>
          <a:lstStyle/>
          <a:p>
            <a:pPr algn="r"/>
            <a:r>
              <a:rPr lang="en-US" sz="2000" dirty="0"/>
              <a:t>P1 </a:t>
            </a:r>
            <a:r>
              <a:rPr lang="en-US" dirty="0"/>
              <a:t>(8)</a:t>
            </a:r>
            <a:endParaRPr lang="en-US" sz="2000" dirty="0"/>
          </a:p>
        </p:txBody>
      </p:sp>
      <p:sp>
        <p:nvSpPr>
          <p:cNvPr id="11" name="TextBox 10"/>
          <p:cNvSpPr txBox="1"/>
          <p:nvPr/>
        </p:nvSpPr>
        <p:spPr>
          <a:xfrm>
            <a:off x="4613742" y="2154669"/>
            <a:ext cx="822960" cy="400110"/>
          </a:xfrm>
          <a:prstGeom prst="rect">
            <a:avLst/>
          </a:prstGeom>
          <a:noFill/>
        </p:spPr>
        <p:txBody>
          <a:bodyPr wrap="square" rtlCol="0">
            <a:spAutoFit/>
          </a:bodyPr>
          <a:lstStyle/>
          <a:p>
            <a:pPr algn="r"/>
            <a:r>
              <a:rPr lang="en-US" sz="2000" dirty="0"/>
              <a:t>P2 </a:t>
            </a:r>
            <a:r>
              <a:rPr lang="en-US" dirty="0"/>
              <a:t>(6)</a:t>
            </a:r>
          </a:p>
        </p:txBody>
      </p:sp>
      <p:sp>
        <p:nvSpPr>
          <p:cNvPr id="12" name="TextBox 11"/>
          <p:cNvSpPr txBox="1"/>
          <p:nvPr/>
        </p:nvSpPr>
        <p:spPr>
          <a:xfrm>
            <a:off x="7965279" y="2162364"/>
            <a:ext cx="822960" cy="402336"/>
          </a:xfrm>
          <a:prstGeom prst="rect">
            <a:avLst/>
          </a:prstGeom>
          <a:noFill/>
        </p:spPr>
        <p:txBody>
          <a:bodyPr wrap="square" rtlCol="0">
            <a:spAutoFit/>
          </a:bodyPr>
          <a:lstStyle/>
          <a:p>
            <a:pPr algn="r"/>
            <a:r>
              <a:rPr lang="en-US" sz="2000" dirty="0"/>
              <a:t>P3 </a:t>
            </a:r>
            <a:r>
              <a:rPr lang="en-US" dirty="0"/>
              <a:t>(7)</a:t>
            </a:r>
            <a:endParaRPr lang="en-US" sz="2000"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227957" y="1902048"/>
            <a:ext cx="1005155" cy="898372"/>
          </a:xfrm>
          <a:prstGeom prst="rect">
            <a:avLst/>
          </a:prstGeom>
        </p:spPr>
      </p:pic>
      <p:sp>
        <p:nvSpPr>
          <p:cNvPr id="14" name="TextBox 13"/>
          <p:cNvSpPr txBox="1"/>
          <p:nvPr/>
        </p:nvSpPr>
        <p:spPr>
          <a:xfrm>
            <a:off x="4712016" y="1604020"/>
            <a:ext cx="1463040" cy="400110"/>
          </a:xfrm>
          <a:prstGeom prst="rect">
            <a:avLst/>
          </a:prstGeom>
          <a:noFill/>
        </p:spPr>
        <p:txBody>
          <a:bodyPr wrap="square" rtlCol="0">
            <a:spAutoFit/>
          </a:bodyPr>
          <a:lstStyle/>
          <a:p>
            <a:pPr algn="r"/>
            <a:r>
              <a:rPr lang="en-US" sz="2000" dirty="0"/>
              <a:t>Ready queue</a:t>
            </a:r>
          </a:p>
        </p:txBody>
      </p:sp>
      <p:sp>
        <p:nvSpPr>
          <p:cNvPr id="15" name="TextBox 14"/>
          <p:cNvSpPr txBox="1"/>
          <p:nvPr/>
        </p:nvSpPr>
        <p:spPr>
          <a:xfrm>
            <a:off x="2105830" y="2144749"/>
            <a:ext cx="777240" cy="402336"/>
          </a:xfrm>
          <a:prstGeom prst="rect">
            <a:avLst/>
          </a:prstGeom>
          <a:noFill/>
        </p:spPr>
        <p:txBody>
          <a:bodyPr wrap="square" rtlCol="0">
            <a:spAutoFit/>
          </a:bodyPr>
          <a:lstStyle/>
          <a:p>
            <a:pPr algn="r"/>
            <a:r>
              <a:rPr lang="en-US" sz="2000" dirty="0"/>
              <a:t>P0 </a:t>
            </a:r>
            <a:r>
              <a:rPr lang="en-US" dirty="0"/>
              <a:t>(2)</a:t>
            </a:r>
            <a:endParaRPr lang="en-US" sz="2000" dirty="0"/>
          </a:p>
        </p:txBody>
      </p:sp>
    </p:spTree>
    <p:extLst>
      <p:ext uri="{BB962C8B-B14F-4D97-AF65-F5344CB8AC3E}">
        <p14:creationId xmlns:p14="http://schemas.microsoft.com/office/powerpoint/2010/main" val="18582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63" presetClass="path" presetSubtype="0" accel="50000" decel="50000" fill="hold" grpId="1" nodeType="clickEffect">
                                  <p:stCondLst>
                                    <p:cond delay="0"/>
                                  </p:stCondLst>
                                  <p:childTnLst>
                                    <p:animMotion origin="layout" path="M 6.25E-7 2.96296E-6 L 0.07031 -0.00139 " pathEditMode="relative" rAng="0" ptsTypes="AA">
                                      <p:cBhvr>
                                        <p:cTn id="55" dur="2000" fill="hold"/>
                                        <p:tgtEl>
                                          <p:spTgt spid="11"/>
                                        </p:tgtEl>
                                        <p:attrNameLst>
                                          <p:attrName>ppt_x</p:attrName>
                                          <p:attrName>ppt_y</p:attrName>
                                        </p:attrNameLst>
                                      </p:cBhvr>
                                      <p:rCtr x="3516" y="-69"/>
                                    </p:animMotion>
                                  </p:childTnLst>
                                </p:cTn>
                              </p:par>
                            </p:childTnLst>
                          </p:cTn>
                        </p:par>
                      </p:childTnLst>
                    </p:cTn>
                  </p:par>
                  <p:par>
                    <p:cTn id="56" fill="hold">
                      <p:stCondLst>
                        <p:cond delay="indefinite"/>
                      </p:stCondLst>
                      <p:childTnLst>
                        <p:par>
                          <p:cTn id="57" fill="hold">
                            <p:stCondLst>
                              <p:cond delay="0"/>
                            </p:stCondLst>
                            <p:childTnLst>
                              <p:par>
                                <p:cTn id="58" presetID="35" presetClass="path" presetSubtype="0" accel="50000" decel="50000" fill="hold" grpId="1" nodeType="clickEffect">
                                  <p:stCondLst>
                                    <p:cond delay="0"/>
                                  </p:stCondLst>
                                  <p:childTnLst>
                                    <p:animMotion origin="layout" path="M 8.33333E-7 4.07407E-6 L -0.27487 -0.00139 " pathEditMode="relative" rAng="0" ptsTypes="AA">
                                      <p:cBhvr>
                                        <p:cTn id="59" dur="2000" fill="hold"/>
                                        <p:tgtEl>
                                          <p:spTgt spid="12"/>
                                        </p:tgtEl>
                                        <p:attrNameLst>
                                          <p:attrName>ppt_x</p:attrName>
                                          <p:attrName>ppt_y</p:attrName>
                                        </p:attrNameLst>
                                      </p:cBhvr>
                                      <p:rCtr x="-13724" y="-46"/>
                                    </p:animMotion>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15"/>
                                        </p:tgtEl>
                                      </p:cBhvr>
                                    </p:animEffect>
                                    <p:set>
                                      <p:cBhvr>
                                        <p:cTn id="64" dur="1" fill="hold">
                                          <p:stCondLst>
                                            <p:cond delay="499"/>
                                          </p:stCondLst>
                                        </p:cTn>
                                        <p:tgtEl>
                                          <p:spTgt spid="1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5" presetClass="path" presetSubtype="0" accel="50000" decel="50000" fill="hold" grpId="1" nodeType="clickEffect">
                                  <p:stCondLst>
                                    <p:cond delay="0"/>
                                  </p:stCondLst>
                                  <p:childTnLst>
                                    <p:animMotion origin="layout" path="M 4.16667E-6 1.48148E-6 L -0.13802 -0.00116 " pathEditMode="relative" rAng="0" ptsTypes="AA">
                                      <p:cBhvr>
                                        <p:cTn id="68" dur="2000" fill="hold"/>
                                        <p:tgtEl>
                                          <p:spTgt spid="10"/>
                                        </p:tgtEl>
                                        <p:attrNameLst>
                                          <p:attrName>ppt_x</p:attrName>
                                          <p:attrName>ppt_y</p:attrName>
                                        </p:attrNameLst>
                                      </p:cBhvr>
                                      <p:rCtr x="-6901" y="-69"/>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animEffect transition="in" filter="fade">
                                      <p:cBhvr>
                                        <p:cTn id="73" dur="500"/>
                                        <p:tgtEl>
                                          <p:spTgt spid="3">
                                            <p:txEl>
                                              <p:pRg st="6" end="6"/>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7" end="7"/>
                                            </p:txEl>
                                          </p:spTgt>
                                        </p:tgtEl>
                                        <p:attrNameLst>
                                          <p:attrName>style.visibility</p:attrName>
                                        </p:attrNameLst>
                                      </p:cBhvr>
                                      <p:to>
                                        <p:strVal val="visible"/>
                                      </p:to>
                                    </p:set>
                                    <p:animEffect transition="in" filter="fade">
                                      <p:cBhvr>
                                        <p:cTn id="78" dur="500"/>
                                        <p:tgtEl>
                                          <p:spTgt spid="3">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xEl>
                                              <p:pRg st="8" end="8"/>
                                            </p:txEl>
                                          </p:spTgt>
                                        </p:tgtEl>
                                        <p:attrNameLst>
                                          <p:attrName>style.visibility</p:attrName>
                                        </p:attrNameLst>
                                      </p:cBhvr>
                                      <p:to>
                                        <p:strVal val="visible"/>
                                      </p:to>
                                    </p:set>
                                    <p:animEffect transition="in" filter="fade">
                                      <p:cBhvr>
                                        <p:cTn id="83" dur="500"/>
                                        <p:tgtEl>
                                          <p:spTgt spid="3">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xEl>
                                              <p:pRg st="9" end="9"/>
                                            </p:txEl>
                                          </p:spTgt>
                                        </p:tgtEl>
                                        <p:attrNameLst>
                                          <p:attrName>style.visibility</p:attrName>
                                        </p:attrNameLst>
                                      </p:cBhvr>
                                      <p:to>
                                        <p:strVal val="visible"/>
                                      </p:to>
                                    </p:set>
                                    <p:animEffect transition="in" filter="fade">
                                      <p:cBhvr>
                                        <p:cTn id="88" dur="500"/>
                                        <p:tgtEl>
                                          <p:spTgt spid="3">
                                            <p:txEl>
                                              <p:pRg st="9" end="9"/>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
                                            <p:txEl>
                                              <p:pRg st="10" end="10"/>
                                            </p:txEl>
                                          </p:spTgt>
                                        </p:tgtEl>
                                        <p:attrNameLst>
                                          <p:attrName>style.visibility</p:attrName>
                                        </p:attrNameLst>
                                      </p:cBhvr>
                                      <p:to>
                                        <p:strVal val="visible"/>
                                      </p:to>
                                    </p:set>
                                    <p:animEffect transition="in" filter="fade">
                                      <p:cBhvr>
                                        <p:cTn id="93" dur="500"/>
                                        <p:tgtEl>
                                          <p:spTgt spid="3">
                                            <p:txEl>
                                              <p:pRg st="10" end="1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
                                            <p:txEl>
                                              <p:pRg st="11" end="11"/>
                                            </p:txEl>
                                          </p:spTgt>
                                        </p:tgtEl>
                                        <p:attrNameLst>
                                          <p:attrName>style.visibility</p:attrName>
                                        </p:attrNameLst>
                                      </p:cBhvr>
                                      <p:to>
                                        <p:strVal val="visible"/>
                                      </p:to>
                                    </p:set>
                                    <p:animEffect transition="in" filter="fade">
                                      <p:cBhvr>
                                        <p:cTn id="9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0" grpId="1"/>
      <p:bldP spid="11" grpId="0"/>
      <p:bldP spid="11" grpId="1"/>
      <p:bldP spid="12" grpId="0"/>
      <p:bldP spid="12" grpId="1"/>
      <p:bldP spid="14" grpId="0"/>
      <p:bldP spid="15" grpId="0"/>
      <p:bldP spid="15"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Non-Preemptive Priority</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 </a:t>
            </a:r>
            <a:r>
              <a:rPr lang="en-US" dirty="0">
                <a:solidFill>
                  <a:schemeClr val="tx2"/>
                </a:solidFill>
              </a:rPr>
              <a:t>(small values for priority means higher priority of a process)</a:t>
            </a:r>
          </a:p>
          <a:p>
            <a:endParaRPr lang="en-US" dirty="0"/>
          </a:p>
          <a:p>
            <a:r>
              <a:rPr lang="en-US" dirty="0"/>
              <a:t>Avg. Turnaround Time:  13.25 </a:t>
            </a:r>
            <a:r>
              <a:rPr lang="en-US" dirty="0" err="1"/>
              <a:t>ms</a:t>
            </a:r>
            <a:endParaRPr lang="en-US" dirty="0"/>
          </a:p>
          <a:p>
            <a:r>
              <a:rPr lang="en-US" dirty="0"/>
              <a:t>Avg. Waiting Time:         7.75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4255" y="850269"/>
          <a:ext cx="5582650" cy="3017520"/>
        </p:xfrm>
        <a:graphic>
          <a:graphicData uri="http://schemas.openxmlformats.org/drawingml/2006/table">
            <a:tbl>
              <a:tblPr firstRow="1" bandRow="1">
                <a:tableStyleId>{8EC20E35-A176-4012-BC5E-935CFFF8708E}</a:tableStyleId>
              </a:tblPr>
              <a:tblGrid>
                <a:gridCol w="1202083">
                  <a:extLst>
                    <a:ext uri="{9D8B030D-6E8A-4147-A177-3AD203B41FA5}">
                      <a16:colId xmlns:a16="http://schemas.microsoft.com/office/drawing/2014/main" val="20000"/>
                    </a:ext>
                  </a:extLst>
                </a:gridCol>
                <a:gridCol w="1696931">
                  <a:extLst>
                    <a:ext uri="{9D8B030D-6E8A-4147-A177-3AD203B41FA5}">
                      <a16:colId xmlns:a16="http://schemas.microsoft.com/office/drawing/2014/main" val="20001"/>
                    </a:ext>
                  </a:extLst>
                </a:gridCol>
                <a:gridCol w="1540179">
                  <a:extLst>
                    <a:ext uri="{9D8B030D-6E8A-4147-A177-3AD203B41FA5}">
                      <a16:colId xmlns:a16="http://schemas.microsoft.com/office/drawing/2014/main" val="20002"/>
                    </a:ext>
                  </a:extLst>
                </a:gridCol>
                <a:gridCol w="1143457">
                  <a:extLst>
                    <a:ext uri="{9D8B030D-6E8A-4147-A177-3AD203B41FA5}">
                      <a16:colId xmlns:a16="http://schemas.microsoft.com/office/drawing/2014/main" val="20003"/>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000" b="1" kern="1200" dirty="0">
                          <a:solidFill>
                            <a:schemeClr val="tx2"/>
                          </a:solidFill>
                          <a:latin typeface="+mn-lt"/>
                          <a:ea typeface="+mn-ea"/>
                          <a:cs typeface="+mn-cs"/>
                        </a:rPr>
                        <a:t>Priority</a:t>
                      </a:r>
                      <a:endParaRPr lang="en-US" sz="2400" b="1" kern="1200" dirty="0">
                        <a:solidFill>
                          <a:schemeClr val="tx2"/>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85163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167896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222548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277296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2" y="332021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54" name="Rectangle 53"/>
          <p:cNvSpPr/>
          <p:nvPr/>
        </p:nvSpPr>
        <p:spPr>
          <a:xfrm>
            <a:off x="5383026" y="4584771"/>
            <a:ext cx="2286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55" name="Rectangle 54"/>
          <p:cNvSpPr/>
          <p:nvPr/>
        </p:nvSpPr>
        <p:spPr>
          <a:xfrm>
            <a:off x="9039182" y="4584771"/>
            <a:ext cx="13716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56" name="Rectangle 55"/>
          <p:cNvSpPr/>
          <p:nvPr/>
        </p:nvSpPr>
        <p:spPr>
          <a:xfrm>
            <a:off x="8582464" y="4584771"/>
            <a:ext cx="4572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57" name="Rectangle 56"/>
          <p:cNvSpPr/>
          <p:nvPr/>
        </p:nvSpPr>
        <p:spPr>
          <a:xfrm>
            <a:off x="7668545" y="4584771"/>
            <a:ext cx="9144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58" name="TextBox 57"/>
          <p:cNvSpPr txBox="1"/>
          <p:nvPr/>
        </p:nvSpPr>
        <p:spPr>
          <a:xfrm>
            <a:off x="5224137" y="5042647"/>
            <a:ext cx="318448" cy="381000"/>
          </a:xfrm>
          <a:prstGeom prst="rect">
            <a:avLst/>
          </a:prstGeom>
          <a:noFill/>
        </p:spPr>
        <p:txBody>
          <a:bodyPr wrap="square" rtlCol="0">
            <a:spAutoFit/>
          </a:bodyPr>
          <a:lstStyle/>
          <a:p>
            <a:r>
              <a:rPr lang="en-US" dirty="0"/>
              <a:t>0</a:t>
            </a:r>
          </a:p>
        </p:txBody>
      </p:sp>
      <p:sp>
        <p:nvSpPr>
          <p:cNvPr id="59" name="TextBox 58"/>
          <p:cNvSpPr txBox="1"/>
          <p:nvPr/>
        </p:nvSpPr>
        <p:spPr>
          <a:xfrm>
            <a:off x="7449842" y="5048481"/>
            <a:ext cx="437735" cy="369332"/>
          </a:xfrm>
          <a:prstGeom prst="rect">
            <a:avLst/>
          </a:prstGeom>
          <a:noFill/>
        </p:spPr>
        <p:txBody>
          <a:bodyPr wrap="square" rtlCol="0">
            <a:spAutoFit/>
          </a:bodyPr>
          <a:lstStyle/>
          <a:p>
            <a:r>
              <a:rPr lang="en-US" dirty="0"/>
              <a:t>10</a:t>
            </a:r>
          </a:p>
        </p:txBody>
      </p:sp>
      <p:sp>
        <p:nvSpPr>
          <p:cNvPr id="60" name="TextBox 59"/>
          <p:cNvSpPr txBox="1"/>
          <p:nvPr/>
        </p:nvSpPr>
        <p:spPr>
          <a:xfrm>
            <a:off x="8355948" y="5048481"/>
            <a:ext cx="436973" cy="369332"/>
          </a:xfrm>
          <a:prstGeom prst="rect">
            <a:avLst/>
          </a:prstGeom>
          <a:noFill/>
        </p:spPr>
        <p:txBody>
          <a:bodyPr wrap="square" rtlCol="0">
            <a:spAutoFit/>
          </a:bodyPr>
          <a:lstStyle/>
          <a:p>
            <a:r>
              <a:rPr lang="en-US" dirty="0"/>
              <a:t>14</a:t>
            </a:r>
          </a:p>
        </p:txBody>
      </p:sp>
      <p:sp>
        <p:nvSpPr>
          <p:cNvPr id="61" name="TextBox 60"/>
          <p:cNvSpPr txBox="1"/>
          <p:nvPr/>
        </p:nvSpPr>
        <p:spPr>
          <a:xfrm>
            <a:off x="8803622" y="5048481"/>
            <a:ext cx="452301" cy="369332"/>
          </a:xfrm>
          <a:prstGeom prst="rect">
            <a:avLst/>
          </a:prstGeom>
          <a:noFill/>
        </p:spPr>
        <p:txBody>
          <a:bodyPr wrap="square" rtlCol="0">
            <a:spAutoFit/>
          </a:bodyPr>
          <a:lstStyle/>
          <a:p>
            <a:r>
              <a:rPr lang="en-US" dirty="0"/>
              <a:t>16</a:t>
            </a:r>
          </a:p>
        </p:txBody>
      </p:sp>
      <p:sp>
        <p:nvSpPr>
          <p:cNvPr id="62" name="TextBox 61"/>
          <p:cNvSpPr txBox="1"/>
          <p:nvPr/>
        </p:nvSpPr>
        <p:spPr>
          <a:xfrm>
            <a:off x="10190788" y="5048481"/>
            <a:ext cx="448784" cy="369332"/>
          </a:xfrm>
          <a:prstGeom prst="rect">
            <a:avLst/>
          </a:prstGeom>
          <a:noFill/>
        </p:spPr>
        <p:txBody>
          <a:bodyPr wrap="square" rtlCol="0">
            <a:spAutoFit/>
          </a:bodyPr>
          <a:lstStyle/>
          <a:p>
            <a:r>
              <a:rPr lang="en-US" dirty="0"/>
              <a:t>22</a:t>
            </a:r>
          </a:p>
        </p:txBody>
      </p:sp>
      <p:cxnSp>
        <p:nvCxnSpPr>
          <p:cNvPr id="63" name="Straight Connector 62"/>
          <p:cNvCxnSpPr/>
          <p:nvPr/>
        </p:nvCxnSpPr>
        <p:spPr>
          <a:xfrm>
            <a:off x="5383507" y="4584771"/>
            <a:ext cx="0" cy="4572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00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fade">
                                      <p:cBhvr>
                                        <p:cTn id="120" dur="500"/>
                                        <p:tgtEl>
                                          <p:spTgt spid="35"/>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3">
                                            <p:txEl>
                                              <p:pRg st="9" end="9"/>
                                            </p:txEl>
                                          </p:spTgt>
                                        </p:tgtEl>
                                        <p:attrNameLst>
                                          <p:attrName>style.visibility</p:attrName>
                                        </p:attrNameLst>
                                      </p:cBhvr>
                                      <p:to>
                                        <p:strVal val="visible"/>
                                      </p:to>
                                    </p:set>
                                    <p:animEffect transition="in" filter="fade">
                                      <p:cBhvr>
                                        <p:cTn id="130" dur="500"/>
                                        <p:tgtEl>
                                          <p:spTgt spid="3">
                                            <p:txEl>
                                              <p:pRg st="9" end="9"/>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
                                            <p:txEl>
                                              <p:pRg st="10" end="10"/>
                                            </p:txEl>
                                          </p:spTgt>
                                        </p:tgtEl>
                                        <p:attrNameLst>
                                          <p:attrName>style.visibility</p:attrName>
                                        </p:attrNameLst>
                                      </p:cBhvr>
                                      <p:to>
                                        <p:strVal val="visible"/>
                                      </p:to>
                                    </p:set>
                                    <p:animEffect transition="in" filter="fade">
                                      <p:cBhvr>
                                        <p:cTn id="1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p:bldP spid="59" grpId="0"/>
      <p:bldP spid="60" grpId="0"/>
      <p:bldP spid="61" grpId="0"/>
      <p:bldP spid="6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Non-Preemptive Priority</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Priority is considered so critical processes can get even better response time.</a:t>
            </a:r>
          </a:p>
          <a:p>
            <a:r>
              <a:rPr lang="en-US" dirty="0"/>
              <a:t>Disadvantages </a:t>
            </a:r>
          </a:p>
          <a:p>
            <a:pPr lvl="1"/>
            <a:r>
              <a:rPr lang="en-US" b="1" dirty="0">
                <a:solidFill>
                  <a:schemeClr val="accent6"/>
                </a:solidFill>
              </a:rPr>
              <a:t>Starvation is possible for low priority processes. </a:t>
            </a:r>
            <a:r>
              <a:rPr lang="en-US" dirty="0"/>
              <a:t>It can </a:t>
            </a:r>
            <a:r>
              <a:rPr lang="en-US" b="1" dirty="0">
                <a:solidFill>
                  <a:schemeClr val="accent6"/>
                </a:solidFill>
              </a:rPr>
              <a:t>be overcome by using </a:t>
            </a:r>
            <a:r>
              <a:rPr lang="en-US" dirty="0"/>
              <a:t>technique</a:t>
            </a:r>
            <a:r>
              <a:rPr lang="en-US" b="1" dirty="0">
                <a:solidFill>
                  <a:schemeClr val="accent6"/>
                </a:solidFill>
              </a:rPr>
              <a:t> </a:t>
            </a:r>
            <a:r>
              <a:rPr lang="en-US" dirty="0"/>
              <a:t>called</a:t>
            </a:r>
            <a:r>
              <a:rPr lang="en-US" b="1" dirty="0">
                <a:solidFill>
                  <a:schemeClr val="accent6"/>
                </a:solidFill>
              </a:rPr>
              <a:t> ‘Aging’.</a:t>
            </a:r>
          </a:p>
          <a:p>
            <a:pPr lvl="1"/>
            <a:r>
              <a:rPr lang="en-US" b="1" dirty="0">
                <a:solidFill>
                  <a:schemeClr val="accent6"/>
                </a:solidFill>
              </a:rPr>
              <a:t>Aging: gradually increases the priority of processes that wait in the system for a long time.</a:t>
            </a:r>
            <a:endParaRPr lang="en-US" dirty="0"/>
          </a:p>
        </p:txBody>
      </p:sp>
    </p:spTree>
    <p:extLst>
      <p:ext uri="{BB962C8B-B14F-4D97-AF65-F5344CB8AC3E}">
        <p14:creationId xmlns:p14="http://schemas.microsoft.com/office/powerpoint/2010/main" val="300453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Priority </a:t>
            </a:r>
            <a:br>
              <a:rPr lang="en-US" dirty="0">
                <a:gradFill flip="none" rotWithShape="1">
                  <a:gsLst>
                    <a:gs pos="10000">
                      <a:schemeClr val="accent6">
                        <a:lumMod val="50000"/>
                      </a:schemeClr>
                    </a:gs>
                    <a:gs pos="100000">
                      <a:schemeClr val="accent6"/>
                    </a:gs>
                  </a:gsLst>
                  <a:lin ang="0" scaled="1"/>
                  <a:tileRect/>
                </a:gradFill>
              </a:rPr>
            </a:br>
            <a:r>
              <a:rPr lang="en-US" dirty="0">
                <a:gradFill flip="none" rotWithShape="1">
                  <a:gsLst>
                    <a:gs pos="10000">
                      <a:schemeClr val="accent6">
                        <a:lumMod val="50000"/>
                      </a:schemeClr>
                    </a:gs>
                    <a:gs pos="100000">
                      <a:schemeClr val="accent6"/>
                    </a:gs>
                  </a:gsLst>
                  <a:lin ang="0" scaled="1"/>
                  <a:tileRect/>
                </a:gradFill>
              </a:rPr>
              <a:t>(Preemptive Priority)</a:t>
            </a:r>
          </a:p>
        </p:txBody>
      </p:sp>
      <p:sp>
        <p:nvSpPr>
          <p:cNvPr id="5" name="Text Placeholder 4"/>
          <p:cNvSpPr>
            <a:spLocks noGrp="1"/>
          </p:cNvSpPr>
          <p:nvPr>
            <p:ph type="body" idx="1"/>
          </p:nvPr>
        </p:nvSpPr>
        <p:spPr/>
        <p:txBody>
          <a:bodyPr/>
          <a:lstStyle/>
          <a:p>
            <a:r>
              <a:rPr lang="en-US" dirty="0"/>
              <a:t>Section – 4.5.2</a:t>
            </a:r>
          </a:p>
          <a:p>
            <a:endParaRPr lang="en-US" dirty="0"/>
          </a:p>
        </p:txBody>
      </p:sp>
    </p:spTree>
    <p:extLst>
      <p:ext uri="{BB962C8B-B14F-4D97-AF65-F5344CB8AC3E}">
        <p14:creationId xmlns:p14="http://schemas.microsoft.com/office/powerpoint/2010/main" val="1562626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Preemptive Priority</a:t>
            </a:r>
          </a:p>
        </p:txBody>
      </p:sp>
      <p:sp>
        <p:nvSpPr>
          <p:cNvPr id="3" name="Content Placeholder 2"/>
          <p:cNvSpPr>
            <a:spLocks noGrp="1"/>
          </p:cNvSpPr>
          <p:nvPr>
            <p:ph idx="1"/>
          </p:nvPr>
        </p:nvSpPr>
        <p:spPr/>
        <p:txBody>
          <a:bodyPr/>
          <a:lstStyle/>
          <a:p>
            <a:r>
              <a:rPr lang="en-US" dirty="0"/>
              <a:t>Selection criteria:</a:t>
            </a:r>
          </a:p>
          <a:p>
            <a:pPr lvl="1"/>
            <a:r>
              <a:rPr lang="en-US" dirty="0"/>
              <a:t>The process, that </a:t>
            </a:r>
            <a:r>
              <a:rPr lang="en-US" b="1" dirty="0">
                <a:solidFill>
                  <a:schemeClr val="accent6"/>
                </a:solidFill>
              </a:rPr>
              <a:t>has highest priority, is served first</a:t>
            </a:r>
            <a:r>
              <a:rPr lang="en-US" dirty="0"/>
              <a:t>.</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Decision Mode:</a:t>
            </a:r>
          </a:p>
          <a:p>
            <a:pPr lvl="1"/>
            <a:r>
              <a:rPr lang="en-US" b="1" dirty="0">
                <a:solidFill>
                  <a:schemeClr val="accent6"/>
                </a:solidFill>
              </a:rPr>
              <a:t>Preemptive: When a new process arrives, its priority is compared with current process priority. </a:t>
            </a:r>
          </a:p>
          <a:p>
            <a:pPr lvl="1"/>
            <a:r>
              <a:rPr lang="en-US" dirty="0"/>
              <a:t>If the </a:t>
            </a:r>
            <a:r>
              <a:rPr lang="en-US" b="1" dirty="0">
                <a:solidFill>
                  <a:schemeClr val="accent6"/>
                </a:solidFill>
              </a:rPr>
              <a:t>new process has higher priority than the current, the current process is suspended and new job is started.</a:t>
            </a:r>
            <a:endParaRPr lang="en-US" dirty="0"/>
          </a:p>
          <a:p>
            <a:r>
              <a:rPr lang="en-US" dirty="0"/>
              <a:t>Implementation:</a:t>
            </a:r>
          </a:p>
          <a:p>
            <a:pPr lvl="1"/>
            <a:r>
              <a:rPr lang="en-US" dirty="0"/>
              <a:t>This strategy can also be implemented by using </a:t>
            </a:r>
            <a:r>
              <a:rPr lang="en-US" b="1" dirty="0">
                <a:solidFill>
                  <a:schemeClr val="accent6"/>
                </a:solidFill>
              </a:rPr>
              <a:t>sorted FIFO queue</a:t>
            </a:r>
            <a:r>
              <a:rPr lang="en-US" dirty="0"/>
              <a:t>. </a:t>
            </a:r>
          </a:p>
          <a:p>
            <a:pPr lvl="1"/>
            <a:r>
              <a:rPr lang="en-US" dirty="0"/>
              <a:t>All processes in a queue are </a:t>
            </a:r>
            <a:r>
              <a:rPr lang="en-US" b="1" dirty="0">
                <a:solidFill>
                  <a:schemeClr val="accent6"/>
                </a:solidFill>
              </a:rPr>
              <a:t>sorted based on their priority with highest priority process at front end</a:t>
            </a:r>
            <a:r>
              <a:rPr lang="en-US" dirty="0"/>
              <a:t>. </a:t>
            </a:r>
          </a:p>
          <a:p>
            <a:pPr lvl="1"/>
            <a:r>
              <a:rPr lang="en-US" dirty="0"/>
              <a:t>When CPU becomes free, a process from the first position in a queue is selected to run.</a:t>
            </a:r>
          </a:p>
        </p:txBody>
      </p:sp>
      <p:sp>
        <p:nvSpPr>
          <p:cNvPr id="4" name="Rectangle 3"/>
          <p:cNvSpPr/>
          <p:nvPr/>
        </p:nvSpPr>
        <p:spPr>
          <a:xfrm>
            <a:off x="3733800" y="2004130"/>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p:nvPr/>
        </p:nvCxnSpPr>
        <p:spPr>
          <a:xfrm>
            <a:off x="5453064"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000"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02281" y="2146975"/>
            <a:ext cx="731520" cy="400110"/>
          </a:xfrm>
          <a:prstGeom prst="rect">
            <a:avLst/>
          </a:prstGeom>
          <a:noFill/>
        </p:spPr>
        <p:txBody>
          <a:bodyPr wrap="square" rtlCol="0">
            <a:spAutoFit/>
          </a:bodyPr>
          <a:lstStyle/>
          <a:p>
            <a:pPr algn="r"/>
            <a:r>
              <a:rPr lang="en-US" sz="2000" dirty="0"/>
              <a:t>Head</a:t>
            </a:r>
          </a:p>
        </p:txBody>
      </p:sp>
      <p:sp>
        <p:nvSpPr>
          <p:cNvPr id="9" name="TextBox 8"/>
          <p:cNvSpPr txBox="1"/>
          <p:nvPr/>
        </p:nvSpPr>
        <p:spPr>
          <a:xfrm>
            <a:off x="7162800" y="2146975"/>
            <a:ext cx="640080" cy="400110"/>
          </a:xfrm>
          <a:prstGeom prst="rect">
            <a:avLst/>
          </a:prstGeom>
          <a:noFill/>
        </p:spPr>
        <p:txBody>
          <a:bodyPr wrap="square" rtlCol="0">
            <a:spAutoFit/>
          </a:bodyPr>
          <a:lstStyle/>
          <a:p>
            <a:r>
              <a:rPr lang="en-US" sz="2000" dirty="0"/>
              <a:t>Tail</a:t>
            </a:r>
          </a:p>
        </p:txBody>
      </p:sp>
      <p:sp>
        <p:nvSpPr>
          <p:cNvPr id="10" name="TextBox 9"/>
          <p:cNvSpPr txBox="1"/>
          <p:nvPr/>
        </p:nvSpPr>
        <p:spPr>
          <a:xfrm>
            <a:off x="3748648" y="2154669"/>
            <a:ext cx="822960" cy="402336"/>
          </a:xfrm>
          <a:prstGeom prst="rect">
            <a:avLst/>
          </a:prstGeom>
          <a:noFill/>
        </p:spPr>
        <p:txBody>
          <a:bodyPr wrap="square" rtlCol="0">
            <a:spAutoFit/>
          </a:bodyPr>
          <a:lstStyle/>
          <a:p>
            <a:pPr algn="r"/>
            <a:r>
              <a:rPr lang="en-US" sz="2000" dirty="0"/>
              <a:t>P1 </a:t>
            </a:r>
            <a:r>
              <a:rPr lang="en-US" dirty="0"/>
              <a:t>(5)</a:t>
            </a:r>
            <a:endParaRPr lang="en-US" sz="2000" dirty="0"/>
          </a:p>
        </p:txBody>
      </p:sp>
      <p:sp>
        <p:nvSpPr>
          <p:cNvPr id="11" name="TextBox 10"/>
          <p:cNvSpPr txBox="1"/>
          <p:nvPr/>
        </p:nvSpPr>
        <p:spPr>
          <a:xfrm>
            <a:off x="4613742" y="2154669"/>
            <a:ext cx="822960" cy="400110"/>
          </a:xfrm>
          <a:prstGeom prst="rect">
            <a:avLst/>
          </a:prstGeom>
          <a:noFill/>
        </p:spPr>
        <p:txBody>
          <a:bodyPr wrap="square" rtlCol="0">
            <a:spAutoFit/>
          </a:bodyPr>
          <a:lstStyle/>
          <a:p>
            <a:pPr algn="r"/>
            <a:r>
              <a:rPr lang="en-US" sz="2000" dirty="0"/>
              <a:t>P2 </a:t>
            </a:r>
            <a:r>
              <a:rPr lang="en-US" dirty="0"/>
              <a:t>(4)</a:t>
            </a:r>
          </a:p>
        </p:txBody>
      </p:sp>
      <p:sp>
        <p:nvSpPr>
          <p:cNvPr id="12" name="TextBox 11"/>
          <p:cNvSpPr txBox="1"/>
          <p:nvPr/>
        </p:nvSpPr>
        <p:spPr>
          <a:xfrm>
            <a:off x="7965279" y="2162364"/>
            <a:ext cx="822960" cy="402336"/>
          </a:xfrm>
          <a:prstGeom prst="rect">
            <a:avLst/>
          </a:prstGeom>
          <a:noFill/>
        </p:spPr>
        <p:txBody>
          <a:bodyPr wrap="square" rtlCol="0">
            <a:spAutoFit/>
          </a:bodyPr>
          <a:lstStyle/>
          <a:p>
            <a:pPr algn="r"/>
            <a:r>
              <a:rPr lang="en-US" sz="2000" dirty="0"/>
              <a:t>P3 </a:t>
            </a:r>
            <a:r>
              <a:rPr lang="en-US" dirty="0"/>
              <a:t>(8)</a:t>
            </a:r>
            <a:endParaRPr lang="en-US" sz="2000"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227957" y="1902048"/>
            <a:ext cx="1005155" cy="898372"/>
          </a:xfrm>
          <a:prstGeom prst="rect">
            <a:avLst/>
          </a:prstGeom>
        </p:spPr>
      </p:pic>
      <p:sp>
        <p:nvSpPr>
          <p:cNvPr id="14" name="TextBox 13"/>
          <p:cNvSpPr txBox="1"/>
          <p:nvPr/>
        </p:nvSpPr>
        <p:spPr>
          <a:xfrm>
            <a:off x="4712016" y="1604020"/>
            <a:ext cx="1463040" cy="400110"/>
          </a:xfrm>
          <a:prstGeom prst="rect">
            <a:avLst/>
          </a:prstGeom>
          <a:noFill/>
        </p:spPr>
        <p:txBody>
          <a:bodyPr wrap="square" rtlCol="0">
            <a:spAutoFit/>
          </a:bodyPr>
          <a:lstStyle/>
          <a:p>
            <a:pPr algn="r"/>
            <a:r>
              <a:rPr lang="en-US" sz="2000" dirty="0"/>
              <a:t>Ready queue</a:t>
            </a:r>
          </a:p>
        </p:txBody>
      </p:sp>
      <p:sp>
        <p:nvSpPr>
          <p:cNvPr id="15" name="TextBox 14"/>
          <p:cNvSpPr txBox="1"/>
          <p:nvPr/>
        </p:nvSpPr>
        <p:spPr>
          <a:xfrm>
            <a:off x="2105830" y="2144749"/>
            <a:ext cx="777240" cy="402336"/>
          </a:xfrm>
          <a:prstGeom prst="rect">
            <a:avLst/>
          </a:prstGeom>
          <a:noFill/>
        </p:spPr>
        <p:txBody>
          <a:bodyPr wrap="square" rtlCol="0">
            <a:spAutoFit/>
          </a:bodyPr>
          <a:lstStyle/>
          <a:p>
            <a:pPr algn="r"/>
            <a:r>
              <a:rPr lang="en-US" sz="2000" dirty="0"/>
              <a:t>P0 </a:t>
            </a:r>
            <a:r>
              <a:rPr lang="en-US" dirty="0"/>
              <a:t>(7)</a:t>
            </a:r>
            <a:endParaRPr lang="en-US" sz="2000" dirty="0"/>
          </a:p>
        </p:txBody>
      </p:sp>
    </p:spTree>
    <p:extLst>
      <p:ext uri="{BB962C8B-B14F-4D97-AF65-F5344CB8AC3E}">
        <p14:creationId xmlns:p14="http://schemas.microsoft.com/office/powerpoint/2010/main" val="428774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5" presetClass="path" presetSubtype="0" accel="50000" decel="50000" fill="hold" grpId="1" nodeType="clickEffect">
                                  <p:stCondLst>
                                    <p:cond delay="0"/>
                                  </p:stCondLst>
                                  <p:childTnLst>
                                    <p:animMotion origin="layout" path="M 8.33333E-7 4.07407E-6 L -0.48242 -0.00278 " pathEditMode="relative" rAng="0" ptsTypes="AA">
                                      <p:cBhvr>
                                        <p:cTn id="55" dur="2000" fill="hold"/>
                                        <p:tgtEl>
                                          <p:spTgt spid="12"/>
                                        </p:tgtEl>
                                        <p:attrNameLst>
                                          <p:attrName>ppt_x</p:attrName>
                                          <p:attrName>ppt_y</p:attrName>
                                        </p:attrNameLst>
                                      </p:cBhvr>
                                      <p:rCtr x="-24167" y="-185"/>
                                    </p:animMotion>
                                  </p:childTnLst>
                                </p:cTn>
                              </p:par>
                            </p:childTnLst>
                          </p:cTn>
                        </p:par>
                      </p:childTnLst>
                    </p:cTn>
                  </p:par>
                  <p:par>
                    <p:cTn id="56" fill="hold">
                      <p:stCondLst>
                        <p:cond delay="indefinite"/>
                      </p:stCondLst>
                      <p:childTnLst>
                        <p:par>
                          <p:cTn id="57" fill="hold">
                            <p:stCondLst>
                              <p:cond delay="0"/>
                            </p:stCondLst>
                            <p:childTnLst>
                              <p:par>
                                <p:cTn id="58" presetID="63" presetClass="path" presetSubtype="0" accel="50000" decel="50000" fill="hold" grpId="1" nodeType="clickEffect">
                                  <p:stCondLst>
                                    <p:cond delay="0"/>
                                  </p:stCondLst>
                                  <p:childTnLst>
                                    <p:animMotion origin="layout" path="M 2.70833E-6 1.85185E-6 L 0.13984 0.00139 " pathEditMode="relative" rAng="0" ptsTypes="AA">
                                      <p:cBhvr>
                                        <p:cTn id="59" dur="2000" fill="hold"/>
                                        <p:tgtEl>
                                          <p:spTgt spid="15"/>
                                        </p:tgtEl>
                                        <p:attrNameLst>
                                          <p:attrName>ppt_x</p:attrName>
                                          <p:attrName>ppt_y</p:attrName>
                                        </p:attrNameLst>
                                      </p:cBhvr>
                                      <p:rCtr x="6992" y="69"/>
                                    </p:animMotion>
                                  </p:childTnLst>
                                </p:cTn>
                              </p:par>
                            </p:childTnLst>
                          </p:cTn>
                        </p:par>
                      </p:childTnLst>
                    </p:cTn>
                  </p:par>
                  <p:par>
                    <p:cTn id="60" fill="hold">
                      <p:stCondLst>
                        <p:cond delay="indefinite"/>
                      </p:stCondLst>
                      <p:childTnLst>
                        <p:par>
                          <p:cTn id="61" fill="hold">
                            <p:stCondLst>
                              <p:cond delay="0"/>
                            </p:stCondLst>
                            <p:childTnLst>
                              <p:par>
                                <p:cTn id="62" presetID="63" presetClass="path" presetSubtype="0" accel="50000" decel="50000" fill="hold" grpId="1" nodeType="clickEffect">
                                  <p:stCondLst>
                                    <p:cond delay="0"/>
                                  </p:stCondLst>
                                  <p:childTnLst>
                                    <p:animMotion origin="layout" path="M 4.16667E-6 1.48148E-6 L 0.07083 -0.00093 " pathEditMode="relative" rAng="0" ptsTypes="AA">
                                      <p:cBhvr>
                                        <p:cTn id="63" dur="2000" fill="hold"/>
                                        <p:tgtEl>
                                          <p:spTgt spid="10"/>
                                        </p:tgtEl>
                                        <p:attrNameLst>
                                          <p:attrName>ppt_x</p:attrName>
                                          <p:attrName>ppt_y</p:attrName>
                                        </p:attrNameLst>
                                      </p:cBhvr>
                                      <p:rCtr x="3542" y="-46"/>
                                    </p:animMotion>
                                  </p:childTnLst>
                                </p:cTn>
                              </p:par>
                            </p:childTnLst>
                          </p:cTn>
                        </p:par>
                      </p:childTnLst>
                    </p:cTn>
                  </p:par>
                  <p:par>
                    <p:cTn id="64" fill="hold">
                      <p:stCondLst>
                        <p:cond delay="indefinite"/>
                      </p:stCondLst>
                      <p:childTnLst>
                        <p:par>
                          <p:cTn id="65" fill="hold">
                            <p:stCondLst>
                              <p:cond delay="0"/>
                            </p:stCondLst>
                            <p:childTnLst>
                              <p:par>
                                <p:cTn id="66" presetID="63" presetClass="path" presetSubtype="0" accel="50000" decel="50000" fill="hold" grpId="1" nodeType="clickEffect">
                                  <p:stCondLst>
                                    <p:cond delay="0"/>
                                  </p:stCondLst>
                                  <p:childTnLst>
                                    <p:animMotion origin="layout" path="M 6.25E-7 2.96296E-6 L 0.0707 0.00023 " pathEditMode="relative" rAng="0" ptsTypes="AA">
                                      <p:cBhvr>
                                        <p:cTn id="67" dur="2000" fill="hold"/>
                                        <p:tgtEl>
                                          <p:spTgt spid="11"/>
                                        </p:tgtEl>
                                        <p:attrNameLst>
                                          <p:attrName>ppt_x</p:attrName>
                                          <p:attrName>ppt_y</p:attrName>
                                        </p:attrNameLst>
                                      </p:cBhvr>
                                      <p:rCtr x="3529" y="0"/>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6" end="6"/>
                                            </p:txEl>
                                          </p:spTgt>
                                        </p:tgtEl>
                                        <p:attrNameLst>
                                          <p:attrName>style.visibility</p:attrName>
                                        </p:attrNameLst>
                                      </p:cBhvr>
                                      <p:to>
                                        <p:strVal val="visible"/>
                                      </p:to>
                                    </p:set>
                                    <p:animEffect transition="in" filter="fade">
                                      <p:cBhvr>
                                        <p:cTn id="72" dur="500"/>
                                        <p:tgtEl>
                                          <p:spTgt spid="3">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Effect transition="in" filter="fade">
                                      <p:cBhvr>
                                        <p:cTn id="77" dur="500"/>
                                        <p:tgtEl>
                                          <p:spTgt spid="3">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8" end="8"/>
                                            </p:txEl>
                                          </p:spTgt>
                                        </p:tgtEl>
                                        <p:attrNameLst>
                                          <p:attrName>style.visibility</p:attrName>
                                        </p:attrNameLst>
                                      </p:cBhvr>
                                      <p:to>
                                        <p:strVal val="visible"/>
                                      </p:to>
                                    </p:set>
                                    <p:animEffect transition="in" filter="fade">
                                      <p:cBhvr>
                                        <p:cTn id="82" dur="500"/>
                                        <p:tgtEl>
                                          <p:spTgt spid="3">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9" end="9"/>
                                            </p:txEl>
                                          </p:spTgt>
                                        </p:tgtEl>
                                        <p:attrNameLst>
                                          <p:attrName>style.visibility</p:attrName>
                                        </p:attrNameLst>
                                      </p:cBhvr>
                                      <p:to>
                                        <p:strVal val="visible"/>
                                      </p:to>
                                    </p:set>
                                    <p:animEffect transition="in" filter="fade">
                                      <p:cBhvr>
                                        <p:cTn id="87" dur="500"/>
                                        <p:tgtEl>
                                          <p:spTgt spid="3">
                                            <p:txEl>
                                              <p:pRg st="9" end="9"/>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10" end="10"/>
                                            </p:txEl>
                                          </p:spTgt>
                                        </p:tgtEl>
                                        <p:attrNameLst>
                                          <p:attrName>style.visibility</p:attrName>
                                        </p:attrNameLst>
                                      </p:cBhvr>
                                      <p:to>
                                        <p:strVal val="visible"/>
                                      </p:to>
                                    </p:set>
                                    <p:animEffect transition="in" filter="fade">
                                      <p:cBhvr>
                                        <p:cTn id="92" dur="500"/>
                                        <p:tgtEl>
                                          <p:spTgt spid="3">
                                            <p:txEl>
                                              <p:pRg st="10" end="1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11" end="11"/>
                                            </p:txEl>
                                          </p:spTgt>
                                        </p:tgtEl>
                                        <p:attrNameLst>
                                          <p:attrName>style.visibility</p:attrName>
                                        </p:attrNameLst>
                                      </p:cBhvr>
                                      <p:to>
                                        <p:strVal val="visible"/>
                                      </p:to>
                                    </p:set>
                                    <p:animEffect transition="in" filter="fade">
                                      <p:cBhvr>
                                        <p:cTn id="97" dur="500"/>
                                        <p:tgtEl>
                                          <p:spTgt spid="3">
                                            <p:txEl>
                                              <p:pRg st="11" end="1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
                                            <p:txEl>
                                              <p:pRg st="12" end="12"/>
                                            </p:txEl>
                                          </p:spTgt>
                                        </p:tgtEl>
                                        <p:attrNameLst>
                                          <p:attrName>style.visibility</p:attrName>
                                        </p:attrNameLst>
                                      </p:cBhvr>
                                      <p:to>
                                        <p:strVal val="visible"/>
                                      </p:to>
                                    </p:set>
                                    <p:animEffect transition="in" filter="fade">
                                      <p:cBhvr>
                                        <p:cTn id="10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0" grpId="1"/>
      <p:bldP spid="11" grpId="0"/>
      <p:bldP spid="11" grpId="1"/>
      <p:bldP spid="12" grpId="0"/>
      <p:bldP spid="12" grpId="1"/>
      <p:bldP spid="14" grpId="0"/>
      <p:bldP spid="15" grpId="0"/>
      <p:bldP spid="15"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Preemptive Priority</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 </a:t>
            </a:r>
          </a:p>
          <a:p>
            <a:pPr lvl="1"/>
            <a:r>
              <a:rPr lang="en-US" dirty="0">
                <a:solidFill>
                  <a:schemeClr val="tx2"/>
                </a:solidFill>
              </a:rPr>
              <a:t>small values means higher priority</a:t>
            </a:r>
          </a:p>
          <a:p>
            <a:r>
              <a:rPr lang="en-US" dirty="0"/>
              <a:t>Avg. Turnaround Time:  10 </a:t>
            </a:r>
            <a:r>
              <a:rPr lang="en-US" dirty="0" err="1"/>
              <a:t>ms</a:t>
            </a:r>
            <a:endParaRPr lang="en-US" dirty="0"/>
          </a:p>
          <a:p>
            <a:r>
              <a:rPr lang="en-US" dirty="0"/>
              <a:t>Avg. Waiting Time:         4.5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4255" y="850269"/>
          <a:ext cx="5582650" cy="3017520"/>
        </p:xfrm>
        <a:graphic>
          <a:graphicData uri="http://schemas.openxmlformats.org/drawingml/2006/table">
            <a:tbl>
              <a:tblPr firstRow="1" bandRow="1">
                <a:tableStyleId>{8EC20E35-A176-4012-BC5E-935CFFF8708E}</a:tableStyleId>
              </a:tblPr>
              <a:tblGrid>
                <a:gridCol w="1202083">
                  <a:extLst>
                    <a:ext uri="{9D8B030D-6E8A-4147-A177-3AD203B41FA5}">
                      <a16:colId xmlns:a16="http://schemas.microsoft.com/office/drawing/2014/main" val="20000"/>
                    </a:ext>
                  </a:extLst>
                </a:gridCol>
                <a:gridCol w="1696931">
                  <a:extLst>
                    <a:ext uri="{9D8B030D-6E8A-4147-A177-3AD203B41FA5}">
                      <a16:colId xmlns:a16="http://schemas.microsoft.com/office/drawing/2014/main" val="20001"/>
                    </a:ext>
                  </a:extLst>
                </a:gridCol>
                <a:gridCol w="1540179">
                  <a:extLst>
                    <a:ext uri="{9D8B030D-6E8A-4147-A177-3AD203B41FA5}">
                      <a16:colId xmlns:a16="http://schemas.microsoft.com/office/drawing/2014/main" val="20002"/>
                    </a:ext>
                  </a:extLst>
                </a:gridCol>
                <a:gridCol w="1143457">
                  <a:extLst>
                    <a:ext uri="{9D8B030D-6E8A-4147-A177-3AD203B41FA5}">
                      <a16:colId xmlns:a16="http://schemas.microsoft.com/office/drawing/2014/main" val="20003"/>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000" b="1" kern="1200" dirty="0">
                          <a:solidFill>
                            <a:schemeClr val="tx2"/>
                          </a:solidFill>
                          <a:latin typeface="+mn-lt"/>
                          <a:ea typeface="+mn-ea"/>
                          <a:cs typeface="+mn-cs"/>
                        </a:rPr>
                        <a:t>Priority</a:t>
                      </a:r>
                      <a:endParaRPr lang="en-US" sz="2400" b="1" kern="1200" dirty="0">
                        <a:solidFill>
                          <a:schemeClr val="tx2"/>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85163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167896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222548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277296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2" y="332021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50" name="Rectangle 49"/>
          <p:cNvSpPr/>
          <p:nvPr/>
        </p:nvSpPr>
        <p:spPr>
          <a:xfrm>
            <a:off x="10073931" y="4127571"/>
            <a:ext cx="13716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51" name="Rectangle 50"/>
          <p:cNvSpPr/>
          <p:nvPr/>
        </p:nvSpPr>
        <p:spPr>
          <a:xfrm>
            <a:off x="8249595" y="4127571"/>
            <a:ext cx="9144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52" name="TextBox 51"/>
          <p:cNvSpPr txBox="1"/>
          <p:nvPr/>
        </p:nvSpPr>
        <p:spPr>
          <a:xfrm>
            <a:off x="6314136" y="4582231"/>
            <a:ext cx="318448" cy="381000"/>
          </a:xfrm>
          <a:prstGeom prst="rect">
            <a:avLst/>
          </a:prstGeom>
          <a:noFill/>
        </p:spPr>
        <p:txBody>
          <a:bodyPr wrap="square" rtlCol="0">
            <a:spAutoFit/>
          </a:bodyPr>
          <a:lstStyle/>
          <a:p>
            <a:pPr algn="ctr"/>
            <a:r>
              <a:rPr lang="en-US" dirty="0"/>
              <a:t>0</a:t>
            </a:r>
          </a:p>
        </p:txBody>
      </p:sp>
      <p:sp>
        <p:nvSpPr>
          <p:cNvPr id="53" name="TextBox 52"/>
          <p:cNvSpPr txBox="1"/>
          <p:nvPr/>
        </p:nvSpPr>
        <p:spPr>
          <a:xfrm>
            <a:off x="8142927" y="4582231"/>
            <a:ext cx="205609" cy="369332"/>
          </a:xfrm>
          <a:prstGeom prst="rect">
            <a:avLst/>
          </a:prstGeom>
          <a:noFill/>
        </p:spPr>
        <p:txBody>
          <a:bodyPr wrap="square" rtlCol="0">
            <a:spAutoFit/>
          </a:bodyPr>
          <a:lstStyle/>
          <a:p>
            <a:pPr algn="ctr"/>
            <a:r>
              <a:rPr lang="en-US" dirty="0"/>
              <a:t>5</a:t>
            </a:r>
          </a:p>
        </p:txBody>
      </p:sp>
      <p:sp>
        <p:nvSpPr>
          <p:cNvPr id="64" name="TextBox 63"/>
          <p:cNvSpPr txBox="1"/>
          <p:nvPr/>
        </p:nvSpPr>
        <p:spPr>
          <a:xfrm>
            <a:off x="9032957" y="4582231"/>
            <a:ext cx="267255" cy="369332"/>
          </a:xfrm>
          <a:prstGeom prst="rect">
            <a:avLst/>
          </a:prstGeom>
          <a:noFill/>
        </p:spPr>
        <p:txBody>
          <a:bodyPr wrap="square" rtlCol="0">
            <a:spAutoFit/>
          </a:bodyPr>
          <a:lstStyle/>
          <a:p>
            <a:pPr algn="ctr"/>
            <a:r>
              <a:rPr lang="en-US" dirty="0"/>
              <a:t>9</a:t>
            </a:r>
          </a:p>
        </p:txBody>
      </p:sp>
      <p:sp>
        <p:nvSpPr>
          <p:cNvPr id="65" name="TextBox 64"/>
          <p:cNvSpPr txBox="1"/>
          <p:nvPr/>
        </p:nvSpPr>
        <p:spPr>
          <a:xfrm>
            <a:off x="9855045" y="4582231"/>
            <a:ext cx="452301" cy="369332"/>
          </a:xfrm>
          <a:prstGeom prst="rect">
            <a:avLst/>
          </a:prstGeom>
          <a:noFill/>
        </p:spPr>
        <p:txBody>
          <a:bodyPr wrap="square" rtlCol="0">
            <a:spAutoFit/>
          </a:bodyPr>
          <a:lstStyle/>
          <a:p>
            <a:pPr algn="ctr"/>
            <a:r>
              <a:rPr lang="en-US" dirty="0"/>
              <a:t>13</a:t>
            </a:r>
          </a:p>
        </p:txBody>
      </p:sp>
      <p:sp>
        <p:nvSpPr>
          <p:cNvPr id="66" name="TextBox 65"/>
          <p:cNvSpPr txBox="1"/>
          <p:nvPr/>
        </p:nvSpPr>
        <p:spPr>
          <a:xfrm>
            <a:off x="11230304" y="4582231"/>
            <a:ext cx="448784" cy="369332"/>
          </a:xfrm>
          <a:prstGeom prst="rect">
            <a:avLst/>
          </a:prstGeom>
          <a:noFill/>
        </p:spPr>
        <p:txBody>
          <a:bodyPr wrap="square" rtlCol="0">
            <a:spAutoFit/>
          </a:bodyPr>
          <a:lstStyle/>
          <a:p>
            <a:pPr algn="ctr"/>
            <a:r>
              <a:rPr lang="en-US" dirty="0"/>
              <a:t>22</a:t>
            </a:r>
          </a:p>
        </p:txBody>
      </p:sp>
      <p:cxnSp>
        <p:nvCxnSpPr>
          <p:cNvPr id="67" name="Straight Connector 66"/>
          <p:cNvCxnSpPr/>
          <p:nvPr/>
        </p:nvCxnSpPr>
        <p:spPr>
          <a:xfrm>
            <a:off x="6475408" y="4127571"/>
            <a:ext cx="0" cy="4572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6473177" y="4127571"/>
            <a:ext cx="4572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69" name="Rectangle 68"/>
          <p:cNvSpPr/>
          <p:nvPr/>
        </p:nvSpPr>
        <p:spPr>
          <a:xfrm>
            <a:off x="6928146" y="4127571"/>
            <a:ext cx="662956"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70" name="Rectangle 69"/>
          <p:cNvSpPr/>
          <p:nvPr/>
        </p:nvSpPr>
        <p:spPr>
          <a:xfrm>
            <a:off x="7588871" y="4127571"/>
            <a:ext cx="662956"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71" name="Rectangle 70"/>
          <p:cNvSpPr/>
          <p:nvPr/>
        </p:nvSpPr>
        <p:spPr>
          <a:xfrm>
            <a:off x="9161763" y="4127571"/>
            <a:ext cx="9144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72" name="TextBox 71"/>
          <p:cNvSpPr txBox="1"/>
          <p:nvPr/>
        </p:nvSpPr>
        <p:spPr>
          <a:xfrm>
            <a:off x="7480895" y="4582231"/>
            <a:ext cx="205609" cy="369332"/>
          </a:xfrm>
          <a:prstGeom prst="rect">
            <a:avLst/>
          </a:prstGeom>
          <a:noFill/>
        </p:spPr>
        <p:txBody>
          <a:bodyPr wrap="square" rtlCol="0">
            <a:spAutoFit/>
          </a:bodyPr>
          <a:lstStyle/>
          <a:p>
            <a:pPr algn="ctr"/>
            <a:r>
              <a:rPr lang="en-US" dirty="0"/>
              <a:t>3</a:t>
            </a:r>
          </a:p>
        </p:txBody>
      </p:sp>
      <p:sp>
        <p:nvSpPr>
          <p:cNvPr id="73" name="TextBox 72"/>
          <p:cNvSpPr txBox="1"/>
          <p:nvPr/>
        </p:nvSpPr>
        <p:spPr>
          <a:xfrm>
            <a:off x="6825863" y="4582231"/>
            <a:ext cx="205609" cy="369332"/>
          </a:xfrm>
          <a:prstGeom prst="rect">
            <a:avLst/>
          </a:prstGeom>
          <a:noFill/>
        </p:spPr>
        <p:txBody>
          <a:bodyPr wrap="square" rtlCol="0">
            <a:spAutoFit/>
          </a:bodyPr>
          <a:lstStyle/>
          <a:p>
            <a:pPr algn="ctr"/>
            <a:r>
              <a:rPr lang="en-US" dirty="0"/>
              <a:t>1</a:t>
            </a:r>
          </a:p>
        </p:txBody>
      </p:sp>
      <p:graphicFrame>
        <p:nvGraphicFramePr>
          <p:cNvPr id="74" name="Table 73"/>
          <p:cNvGraphicFramePr>
            <a:graphicFrameLocks noGrp="1"/>
          </p:cNvGraphicFramePr>
          <p:nvPr/>
        </p:nvGraphicFramePr>
        <p:xfrm>
          <a:off x="6098039" y="4932628"/>
          <a:ext cx="1723772" cy="1112520"/>
        </p:xfrm>
        <a:graphic>
          <a:graphicData uri="http://schemas.openxmlformats.org/drawingml/2006/table">
            <a:tbl>
              <a:tblPr firstRow="1" bandRow="1">
                <a:tableStyleId>{5C22544A-7EE6-4342-B048-85BDC9FD1C3A}</a:tableStyleId>
              </a:tblPr>
              <a:tblGrid>
                <a:gridCol w="866204">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Priority</a:t>
                      </a:r>
                    </a:p>
                  </a:txBody>
                  <a:tcPr/>
                </a:tc>
                <a:extLst>
                  <a:ext uri="{0D108BD9-81ED-4DB2-BD59-A6C34878D82A}">
                    <a16:rowId xmlns:a16="http://schemas.microsoft.com/office/drawing/2014/main" val="10000"/>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1"/>
                  </a:ext>
                </a:extLst>
              </a:tr>
              <a:tr h="370840">
                <a:tc>
                  <a:txBody>
                    <a:bodyPr/>
                    <a:lstStyle/>
                    <a:p>
                      <a:r>
                        <a:rPr lang="en-US" sz="1600" dirty="0"/>
                        <a:t>P0</a:t>
                      </a:r>
                    </a:p>
                  </a:txBody>
                  <a:tcPr/>
                </a:tc>
                <a:tc>
                  <a:txBody>
                    <a:bodyPr/>
                    <a:lstStyle/>
                    <a:p>
                      <a:r>
                        <a:rPr lang="en-US" sz="1600" dirty="0"/>
                        <a:t>5</a:t>
                      </a:r>
                    </a:p>
                  </a:txBody>
                  <a:tcPr/>
                </a:tc>
                <a:extLst>
                  <a:ext uri="{0D108BD9-81ED-4DB2-BD59-A6C34878D82A}">
                    <a16:rowId xmlns:a16="http://schemas.microsoft.com/office/drawing/2014/main" val="10002"/>
                  </a:ext>
                </a:extLst>
              </a:tr>
            </a:tbl>
          </a:graphicData>
        </a:graphic>
      </p:graphicFrame>
      <p:graphicFrame>
        <p:nvGraphicFramePr>
          <p:cNvPr id="75" name="Table 74"/>
          <p:cNvGraphicFramePr>
            <a:graphicFrameLocks noGrp="1"/>
          </p:cNvGraphicFramePr>
          <p:nvPr/>
        </p:nvGraphicFramePr>
        <p:xfrm>
          <a:off x="6724136" y="4932628"/>
          <a:ext cx="1723772" cy="1483360"/>
        </p:xfrm>
        <a:graphic>
          <a:graphicData uri="http://schemas.openxmlformats.org/drawingml/2006/table">
            <a:tbl>
              <a:tblPr firstRow="1" bandRow="1">
                <a:tableStyleId>{5C22544A-7EE6-4342-B048-85BDC9FD1C3A}</a:tableStyleId>
              </a:tblPr>
              <a:tblGrid>
                <a:gridCol w="866204">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Priority</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5</a:t>
                      </a:r>
                    </a:p>
                  </a:txBody>
                  <a:tcPr/>
                </a:tc>
                <a:extLst>
                  <a:ext uri="{0D108BD9-81ED-4DB2-BD59-A6C34878D82A}">
                    <a16:rowId xmlns:a16="http://schemas.microsoft.com/office/drawing/2014/main" val="10001"/>
                  </a:ext>
                </a:extLst>
              </a:tr>
              <a:tr h="370840">
                <a:tc>
                  <a:txBody>
                    <a:bodyPr/>
                    <a:lstStyle/>
                    <a:p>
                      <a:r>
                        <a:rPr lang="en-US" sz="1600" dirty="0"/>
                        <a:t>P2</a:t>
                      </a:r>
                    </a:p>
                  </a:txBody>
                  <a:tcPr/>
                </a:tc>
                <a:tc>
                  <a:txBody>
                    <a:bodyPr/>
                    <a:lstStyle/>
                    <a:p>
                      <a:r>
                        <a:rPr lang="en-US" sz="1600" dirty="0"/>
                        <a:t>2</a:t>
                      </a:r>
                    </a:p>
                  </a:txBody>
                  <a:tcPr/>
                </a:tc>
                <a:extLst>
                  <a:ext uri="{0D108BD9-81ED-4DB2-BD59-A6C34878D82A}">
                    <a16:rowId xmlns:a16="http://schemas.microsoft.com/office/drawing/2014/main" val="10002"/>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3"/>
                  </a:ext>
                </a:extLst>
              </a:tr>
            </a:tbl>
          </a:graphicData>
        </a:graphic>
      </p:graphicFrame>
      <p:graphicFrame>
        <p:nvGraphicFramePr>
          <p:cNvPr id="76" name="Table 75"/>
          <p:cNvGraphicFramePr>
            <a:graphicFrameLocks noGrp="1"/>
          </p:cNvGraphicFramePr>
          <p:nvPr/>
        </p:nvGraphicFramePr>
        <p:xfrm>
          <a:off x="7371765" y="4932628"/>
          <a:ext cx="1723772" cy="1483360"/>
        </p:xfrm>
        <a:graphic>
          <a:graphicData uri="http://schemas.openxmlformats.org/drawingml/2006/table">
            <a:tbl>
              <a:tblPr firstRow="1" bandRow="1">
                <a:tableStyleId>{5C22544A-7EE6-4342-B048-85BDC9FD1C3A}</a:tableStyleId>
              </a:tblPr>
              <a:tblGrid>
                <a:gridCol w="866204">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Priority</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5</a:t>
                      </a:r>
                    </a:p>
                  </a:txBody>
                  <a:tcPr/>
                </a:tc>
                <a:extLst>
                  <a:ext uri="{0D108BD9-81ED-4DB2-BD59-A6C34878D82A}">
                    <a16:rowId xmlns:a16="http://schemas.microsoft.com/office/drawing/2014/main" val="10001"/>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2"/>
                  </a:ext>
                </a:extLst>
              </a:tr>
              <a:tr h="370840">
                <a:tc>
                  <a:txBody>
                    <a:bodyPr/>
                    <a:lstStyle/>
                    <a:p>
                      <a:r>
                        <a:rPr lang="en-US" sz="1600" dirty="0"/>
                        <a:t>P3</a:t>
                      </a:r>
                    </a:p>
                  </a:txBody>
                  <a:tcPr/>
                </a:tc>
                <a:tc>
                  <a:txBody>
                    <a:bodyPr/>
                    <a:lstStyle/>
                    <a:p>
                      <a:r>
                        <a:rPr lang="en-US" sz="1600" dirty="0"/>
                        <a:t>0</a:t>
                      </a:r>
                    </a:p>
                  </a:txBody>
                  <a:tcPr/>
                </a:tc>
                <a:extLst>
                  <a:ext uri="{0D108BD9-81ED-4DB2-BD59-A6C34878D82A}">
                    <a16:rowId xmlns:a16="http://schemas.microsoft.com/office/drawing/2014/main" val="10003"/>
                  </a:ext>
                </a:extLst>
              </a:tr>
            </a:tbl>
          </a:graphicData>
        </a:graphic>
      </p:graphicFrame>
      <p:graphicFrame>
        <p:nvGraphicFramePr>
          <p:cNvPr id="77" name="Table 76"/>
          <p:cNvGraphicFramePr>
            <a:graphicFrameLocks noGrp="1"/>
          </p:cNvGraphicFramePr>
          <p:nvPr/>
        </p:nvGraphicFramePr>
        <p:xfrm>
          <a:off x="8254460" y="4932628"/>
          <a:ext cx="1723772" cy="1112520"/>
        </p:xfrm>
        <a:graphic>
          <a:graphicData uri="http://schemas.openxmlformats.org/drawingml/2006/table">
            <a:tbl>
              <a:tblPr firstRow="1" bandRow="1">
                <a:tableStyleId>{5C22544A-7EE6-4342-B048-85BDC9FD1C3A}</a:tableStyleId>
              </a:tblPr>
              <a:tblGrid>
                <a:gridCol w="866204">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Priority</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5</a:t>
                      </a:r>
                    </a:p>
                  </a:txBody>
                  <a:tcPr/>
                </a:tc>
                <a:extLst>
                  <a:ext uri="{0D108BD9-81ED-4DB2-BD59-A6C34878D82A}">
                    <a16:rowId xmlns:a16="http://schemas.microsoft.com/office/drawing/2014/main" val="10001"/>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2"/>
                  </a:ext>
                </a:extLst>
              </a:tr>
            </a:tbl>
          </a:graphicData>
        </a:graphic>
      </p:graphicFrame>
      <p:graphicFrame>
        <p:nvGraphicFramePr>
          <p:cNvPr id="78" name="Table 77"/>
          <p:cNvGraphicFramePr>
            <a:graphicFrameLocks noGrp="1"/>
          </p:cNvGraphicFramePr>
          <p:nvPr/>
        </p:nvGraphicFramePr>
        <p:xfrm>
          <a:off x="9137155" y="4932628"/>
          <a:ext cx="1723772" cy="741680"/>
        </p:xfrm>
        <a:graphic>
          <a:graphicData uri="http://schemas.openxmlformats.org/drawingml/2006/table">
            <a:tbl>
              <a:tblPr firstRow="1" bandRow="1">
                <a:tableStyleId>{5C22544A-7EE6-4342-B048-85BDC9FD1C3A}</a:tableStyleId>
              </a:tblPr>
              <a:tblGrid>
                <a:gridCol w="866204">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Priority</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5</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0019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ppt_x"/>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nodeType="clickEffect">
                                  <p:stCondLst>
                                    <p:cond delay="0"/>
                                  </p:stCondLst>
                                  <p:childTnLst>
                                    <p:anim calcmode="lin" valueType="num">
                                      <p:cBhvr additive="base">
                                        <p:cTn id="41" dur="500"/>
                                        <p:tgtEl>
                                          <p:spTgt spid="74"/>
                                        </p:tgtEl>
                                        <p:attrNameLst>
                                          <p:attrName>ppt_x</p:attrName>
                                        </p:attrNameLst>
                                      </p:cBhvr>
                                      <p:tavLst>
                                        <p:tav tm="0">
                                          <p:val>
                                            <p:strVal val="ppt_x"/>
                                          </p:val>
                                        </p:tav>
                                        <p:tav tm="100000">
                                          <p:val>
                                            <p:strVal val="ppt_x"/>
                                          </p:val>
                                        </p:tav>
                                      </p:tavLst>
                                    </p:anim>
                                    <p:anim calcmode="lin" valueType="num">
                                      <p:cBhvr additive="base">
                                        <p:cTn id="42" dur="500"/>
                                        <p:tgtEl>
                                          <p:spTgt spid="74"/>
                                        </p:tgtEl>
                                        <p:attrNameLst>
                                          <p:attrName>ppt_y</p:attrName>
                                        </p:attrNameLst>
                                      </p:cBhvr>
                                      <p:tavLst>
                                        <p:tav tm="0">
                                          <p:val>
                                            <p:strVal val="ppt_y"/>
                                          </p:val>
                                        </p:tav>
                                        <p:tav tm="100000">
                                          <p:val>
                                            <p:strVal val="1+ppt_h/2"/>
                                          </p:val>
                                        </p:tav>
                                      </p:tavLst>
                                    </p:anim>
                                    <p:set>
                                      <p:cBhvr>
                                        <p:cTn id="43" dur="1" fill="hold">
                                          <p:stCondLst>
                                            <p:cond delay="499"/>
                                          </p:stCondLst>
                                        </p:cTn>
                                        <p:tgtEl>
                                          <p:spTgt spid="7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5"/>
                                        </p:tgtEl>
                                        <p:attrNameLst>
                                          <p:attrName>style.visibility</p:attrName>
                                        </p:attrNameLst>
                                      </p:cBhvr>
                                      <p:to>
                                        <p:strVal val="visible"/>
                                      </p:to>
                                    </p:set>
                                    <p:anim calcmode="lin" valueType="num">
                                      <p:cBhvr additive="base">
                                        <p:cTn id="56" dur="500" fill="hold"/>
                                        <p:tgtEl>
                                          <p:spTgt spid="75"/>
                                        </p:tgtEl>
                                        <p:attrNameLst>
                                          <p:attrName>ppt_x</p:attrName>
                                        </p:attrNameLst>
                                      </p:cBhvr>
                                      <p:tavLst>
                                        <p:tav tm="0">
                                          <p:val>
                                            <p:strVal val="#ppt_x"/>
                                          </p:val>
                                        </p:tav>
                                        <p:tav tm="100000">
                                          <p:val>
                                            <p:strVal val="#ppt_x"/>
                                          </p:val>
                                        </p:tav>
                                      </p:tavLst>
                                    </p:anim>
                                    <p:anim calcmode="lin" valueType="num">
                                      <p:cBhvr additive="base">
                                        <p:cTn id="57"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xit" presetSubtype="4" fill="hold" nodeType="clickEffect">
                                  <p:stCondLst>
                                    <p:cond delay="0"/>
                                  </p:stCondLst>
                                  <p:childTnLst>
                                    <p:anim calcmode="lin" valueType="num">
                                      <p:cBhvr additive="base">
                                        <p:cTn id="61" dur="500"/>
                                        <p:tgtEl>
                                          <p:spTgt spid="75"/>
                                        </p:tgtEl>
                                        <p:attrNameLst>
                                          <p:attrName>ppt_x</p:attrName>
                                        </p:attrNameLst>
                                      </p:cBhvr>
                                      <p:tavLst>
                                        <p:tav tm="0">
                                          <p:val>
                                            <p:strVal val="ppt_x"/>
                                          </p:val>
                                        </p:tav>
                                        <p:tav tm="100000">
                                          <p:val>
                                            <p:strVal val="ppt_x"/>
                                          </p:val>
                                        </p:tav>
                                      </p:tavLst>
                                    </p:anim>
                                    <p:anim calcmode="lin" valueType="num">
                                      <p:cBhvr additive="base">
                                        <p:cTn id="62" dur="500"/>
                                        <p:tgtEl>
                                          <p:spTgt spid="75"/>
                                        </p:tgtEl>
                                        <p:attrNameLst>
                                          <p:attrName>ppt_y</p:attrName>
                                        </p:attrNameLst>
                                      </p:cBhvr>
                                      <p:tavLst>
                                        <p:tav tm="0">
                                          <p:val>
                                            <p:strVal val="ppt_y"/>
                                          </p:val>
                                        </p:tav>
                                        <p:tav tm="100000">
                                          <p:val>
                                            <p:strVal val="1+ppt_h/2"/>
                                          </p:val>
                                        </p:tav>
                                      </p:tavLst>
                                    </p:anim>
                                    <p:set>
                                      <p:cBhvr>
                                        <p:cTn id="63" dur="1" fill="hold">
                                          <p:stCondLst>
                                            <p:cond delay="499"/>
                                          </p:stCondLst>
                                        </p:cTn>
                                        <p:tgtEl>
                                          <p:spTgt spid="7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76"/>
                                        </p:tgtEl>
                                        <p:attrNameLst>
                                          <p:attrName>style.visibility</p:attrName>
                                        </p:attrNameLst>
                                      </p:cBhvr>
                                      <p:to>
                                        <p:strVal val="visible"/>
                                      </p:to>
                                    </p:set>
                                    <p:anim calcmode="lin" valueType="num">
                                      <p:cBhvr additive="base">
                                        <p:cTn id="76" dur="500" fill="hold"/>
                                        <p:tgtEl>
                                          <p:spTgt spid="76"/>
                                        </p:tgtEl>
                                        <p:attrNameLst>
                                          <p:attrName>ppt_x</p:attrName>
                                        </p:attrNameLst>
                                      </p:cBhvr>
                                      <p:tavLst>
                                        <p:tav tm="0">
                                          <p:val>
                                            <p:strVal val="#ppt_x"/>
                                          </p:val>
                                        </p:tav>
                                        <p:tav tm="100000">
                                          <p:val>
                                            <p:strVal val="#ppt_x"/>
                                          </p:val>
                                        </p:tav>
                                      </p:tavLst>
                                    </p:anim>
                                    <p:anim calcmode="lin" valueType="num">
                                      <p:cBhvr additive="base">
                                        <p:cTn id="77"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xit" presetSubtype="4" fill="hold" nodeType="clickEffect">
                                  <p:stCondLst>
                                    <p:cond delay="0"/>
                                  </p:stCondLst>
                                  <p:childTnLst>
                                    <p:anim calcmode="lin" valueType="num">
                                      <p:cBhvr additive="base">
                                        <p:cTn id="81" dur="500"/>
                                        <p:tgtEl>
                                          <p:spTgt spid="76"/>
                                        </p:tgtEl>
                                        <p:attrNameLst>
                                          <p:attrName>ppt_x</p:attrName>
                                        </p:attrNameLst>
                                      </p:cBhvr>
                                      <p:tavLst>
                                        <p:tav tm="0">
                                          <p:val>
                                            <p:strVal val="ppt_x"/>
                                          </p:val>
                                        </p:tav>
                                        <p:tav tm="100000">
                                          <p:val>
                                            <p:strVal val="ppt_x"/>
                                          </p:val>
                                        </p:tav>
                                      </p:tavLst>
                                    </p:anim>
                                    <p:anim calcmode="lin" valueType="num">
                                      <p:cBhvr additive="base">
                                        <p:cTn id="82" dur="500"/>
                                        <p:tgtEl>
                                          <p:spTgt spid="76"/>
                                        </p:tgtEl>
                                        <p:attrNameLst>
                                          <p:attrName>ppt_y</p:attrName>
                                        </p:attrNameLst>
                                      </p:cBhvr>
                                      <p:tavLst>
                                        <p:tav tm="0">
                                          <p:val>
                                            <p:strVal val="ppt_y"/>
                                          </p:val>
                                        </p:tav>
                                        <p:tav tm="100000">
                                          <p:val>
                                            <p:strVal val="1+ppt_h/2"/>
                                          </p:val>
                                        </p:tav>
                                      </p:tavLst>
                                    </p:anim>
                                    <p:set>
                                      <p:cBhvr>
                                        <p:cTn id="83" dur="1" fill="hold">
                                          <p:stCondLst>
                                            <p:cond delay="499"/>
                                          </p:stCondLst>
                                        </p:cTn>
                                        <p:tgtEl>
                                          <p:spTgt spid="76"/>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6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77"/>
                                        </p:tgtEl>
                                        <p:attrNameLst>
                                          <p:attrName>style.visibility</p:attrName>
                                        </p:attrNameLst>
                                      </p:cBhvr>
                                      <p:to>
                                        <p:strVal val="visible"/>
                                      </p:to>
                                    </p:set>
                                    <p:anim calcmode="lin" valueType="num">
                                      <p:cBhvr additive="base">
                                        <p:cTn id="96" dur="500" fill="hold"/>
                                        <p:tgtEl>
                                          <p:spTgt spid="77"/>
                                        </p:tgtEl>
                                        <p:attrNameLst>
                                          <p:attrName>ppt_x</p:attrName>
                                        </p:attrNameLst>
                                      </p:cBhvr>
                                      <p:tavLst>
                                        <p:tav tm="0">
                                          <p:val>
                                            <p:strVal val="#ppt_x"/>
                                          </p:val>
                                        </p:tav>
                                        <p:tav tm="100000">
                                          <p:val>
                                            <p:strVal val="#ppt_x"/>
                                          </p:val>
                                        </p:tav>
                                      </p:tavLst>
                                    </p:anim>
                                    <p:anim calcmode="lin" valueType="num">
                                      <p:cBhvr additive="base">
                                        <p:cTn id="97"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xit" presetSubtype="4" fill="hold" nodeType="clickEffect">
                                  <p:stCondLst>
                                    <p:cond delay="0"/>
                                  </p:stCondLst>
                                  <p:childTnLst>
                                    <p:anim calcmode="lin" valueType="num">
                                      <p:cBhvr additive="base">
                                        <p:cTn id="101" dur="500"/>
                                        <p:tgtEl>
                                          <p:spTgt spid="77"/>
                                        </p:tgtEl>
                                        <p:attrNameLst>
                                          <p:attrName>ppt_x</p:attrName>
                                        </p:attrNameLst>
                                      </p:cBhvr>
                                      <p:tavLst>
                                        <p:tav tm="0">
                                          <p:val>
                                            <p:strVal val="ppt_x"/>
                                          </p:val>
                                        </p:tav>
                                        <p:tav tm="100000">
                                          <p:val>
                                            <p:strVal val="ppt_x"/>
                                          </p:val>
                                        </p:tav>
                                      </p:tavLst>
                                    </p:anim>
                                    <p:anim calcmode="lin" valueType="num">
                                      <p:cBhvr additive="base">
                                        <p:cTn id="102" dur="500"/>
                                        <p:tgtEl>
                                          <p:spTgt spid="77"/>
                                        </p:tgtEl>
                                        <p:attrNameLst>
                                          <p:attrName>ppt_y</p:attrName>
                                        </p:attrNameLst>
                                      </p:cBhvr>
                                      <p:tavLst>
                                        <p:tav tm="0">
                                          <p:val>
                                            <p:strVal val="ppt_y"/>
                                          </p:val>
                                        </p:tav>
                                        <p:tav tm="100000">
                                          <p:val>
                                            <p:strVal val="1+ppt_h/2"/>
                                          </p:val>
                                        </p:tav>
                                      </p:tavLst>
                                    </p:anim>
                                    <p:set>
                                      <p:cBhvr>
                                        <p:cTn id="103" dur="1" fill="hold">
                                          <p:stCondLst>
                                            <p:cond delay="499"/>
                                          </p:stCondLst>
                                        </p:cTn>
                                        <p:tgtEl>
                                          <p:spTgt spid="7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7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5"/>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78"/>
                                        </p:tgtEl>
                                        <p:attrNameLst>
                                          <p:attrName>style.visibility</p:attrName>
                                        </p:attrNameLst>
                                      </p:cBhvr>
                                      <p:to>
                                        <p:strVal val="visible"/>
                                      </p:to>
                                    </p:set>
                                    <p:anim calcmode="lin" valueType="num">
                                      <p:cBhvr additive="base">
                                        <p:cTn id="116" dur="500" fill="hold"/>
                                        <p:tgtEl>
                                          <p:spTgt spid="78"/>
                                        </p:tgtEl>
                                        <p:attrNameLst>
                                          <p:attrName>ppt_x</p:attrName>
                                        </p:attrNameLst>
                                      </p:cBhvr>
                                      <p:tavLst>
                                        <p:tav tm="0">
                                          <p:val>
                                            <p:strVal val="#ppt_x"/>
                                          </p:val>
                                        </p:tav>
                                        <p:tav tm="100000">
                                          <p:val>
                                            <p:strVal val="#ppt_x"/>
                                          </p:val>
                                        </p:tav>
                                      </p:tavLst>
                                    </p:anim>
                                    <p:anim calcmode="lin" valueType="num">
                                      <p:cBhvr additive="base">
                                        <p:cTn id="11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xit" presetSubtype="4" fill="hold" nodeType="clickEffect">
                                  <p:stCondLst>
                                    <p:cond delay="0"/>
                                  </p:stCondLst>
                                  <p:childTnLst>
                                    <p:anim calcmode="lin" valueType="num">
                                      <p:cBhvr additive="base">
                                        <p:cTn id="121" dur="500"/>
                                        <p:tgtEl>
                                          <p:spTgt spid="78"/>
                                        </p:tgtEl>
                                        <p:attrNameLst>
                                          <p:attrName>ppt_x</p:attrName>
                                        </p:attrNameLst>
                                      </p:cBhvr>
                                      <p:tavLst>
                                        <p:tav tm="0">
                                          <p:val>
                                            <p:strVal val="ppt_x"/>
                                          </p:val>
                                        </p:tav>
                                        <p:tav tm="100000">
                                          <p:val>
                                            <p:strVal val="ppt_x"/>
                                          </p:val>
                                        </p:tav>
                                      </p:tavLst>
                                    </p:anim>
                                    <p:anim calcmode="lin" valueType="num">
                                      <p:cBhvr additive="base">
                                        <p:cTn id="122" dur="500"/>
                                        <p:tgtEl>
                                          <p:spTgt spid="78"/>
                                        </p:tgtEl>
                                        <p:attrNameLst>
                                          <p:attrName>ppt_y</p:attrName>
                                        </p:attrNameLst>
                                      </p:cBhvr>
                                      <p:tavLst>
                                        <p:tav tm="0">
                                          <p:val>
                                            <p:strVal val="ppt_y"/>
                                          </p:val>
                                        </p:tav>
                                        <p:tav tm="100000">
                                          <p:val>
                                            <p:strVal val="1+ppt_h/2"/>
                                          </p:val>
                                        </p:tav>
                                      </p:tavLst>
                                    </p:anim>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5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66"/>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fade">
                                      <p:cBhvr>
                                        <p:cTn id="136" dur="500"/>
                                        <p:tgtEl>
                                          <p:spTgt spid="2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3"/>
                                        </p:tgtEl>
                                        <p:attrNameLst>
                                          <p:attrName>style.visibility</p:attrName>
                                        </p:attrNameLst>
                                      </p:cBhvr>
                                      <p:to>
                                        <p:strVal val="visible"/>
                                      </p:to>
                                    </p:set>
                                    <p:animEffect transition="in" filter="fade">
                                      <p:cBhvr>
                                        <p:cTn id="141" dur="500"/>
                                        <p:tgtEl>
                                          <p:spTgt spid="23"/>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24"/>
                                        </p:tgtEl>
                                        <p:attrNameLst>
                                          <p:attrName>style.visibility</p:attrName>
                                        </p:attrNameLst>
                                      </p:cBhvr>
                                      <p:to>
                                        <p:strVal val="visible"/>
                                      </p:to>
                                    </p:set>
                                    <p:animEffect transition="in" filter="fade">
                                      <p:cBhvr>
                                        <p:cTn id="146" dur="500"/>
                                        <p:tgtEl>
                                          <p:spTgt spid="24"/>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fade">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26"/>
                                        </p:tgtEl>
                                        <p:attrNameLst>
                                          <p:attrName>style.visibility</p:attrName>
                                        </p:attrNameLst>
                                      </p:cBhvr>
                                      <p:to>
                                        <p:strVal val="visible"/>
                                      </p:to>
                                    </p:set>
                                    <p:animEffect transition="in" filter="fade">
                                      <p:cBhvr>
                                        <p:cTn id="156" dur="500"/>
                                        <p:tgtEl>
                                          <p:spTgt spid="26"/>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fade">
                                      <p:cBhvr>
                                        <p:cTn id="161" dur="500"/>
                                        <p:tgtEl>
                                          <p:spTgt spid="21"/>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28"/>
                                        </p:tgtEl>
                                        <p:attrNameLst>
                                          <p:attrName>style.visibility</p:attrName>
                                        </p:attrNameLst>
                                      </p:cBhvr>
                                      <p:to>
                                        <p:strVal val="visible"/>
                                      </p:to>
                                    </p:set>
                                    <p:animEffect transition="in" filter="fade">
                                      <p:cBhvr>
                                        <p:cTn id="166" dur="500"/>
                                        <p:tgtEl>
                                          <p:spTgt spid="28"/>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29"/>
                                        </p:tgtEl>
                                        <p:attrNameLst>
                                          <p:attrName>style.visibility</p:attrName>
                                        </p:attrNameLst>
                                      </p:cBhvr>
                                      <p:to>
                                        <p:strVal val="visible"/>
                                      </p:to>
                                    </p:set>
                                    <p:animEffect transition="in" filter="fade">
                                      <p:cBhvr>
                                        <p:cTn id="171" dur="500"/>
                                        <p:tgtEl>
                                          <p:spTgt spid="29"/>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30"/>
                                        </p:tgtEl>
                                        <p:attrNameLst>
                                          <p:attrName>style.visibility</p:attrName>
                                        </p:attrNameLst>
                                      </p:cBhvr>
                                      <p:to>
                                        <p:strVal val="visible"/>
                                      </p:to>
                                    </p:set>
                                    <p:animEffect transition="in" filter="fade">
                                      <p:cBhvr>
                                        <p:cTn id="176" dur="500"/>
                                        <p:tgtEl>
                                          <p:spTgt spid="30"/>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31"/>
                                        </p:tgtEl>
                                        <p:attrNameLst>
                                          <p:attrName>style.visibility</p:attrName>
                                        </p:attrNameLst>
                                      </p:cBhvr>
                                      <p:to>
                                        <p:strVal val="visible"/>
                                      </p:to>
                                    </p:set>
                                    <p:animEffect transition="in" filter="fade">
                                      <p:cBhvr>
                                        <p:cTn id="181" dur="500"/>
                                        <p:tgtEl>
                                          <p:spTgt spid="31"/>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22"/>
                                        </p:tgtEl>
                                        <p:attrNameLst>
                                          <p:attrName>style.visibility</p:attrName>
                                        </p:attrNameLst>
                                      </p:cBhvr>
                                      <p:to>
                                        <p:strVal val="visible"/>
                                      </p:to>
                                    </p:set>
                                    <p:animEffect transition="in" filter="fade">
                                      <p:cBhvr>
                                        <p:cTn id="186" dur="500"/>
                                        <p:tgtEl>
                                          <p:spTgt spid="22"/>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32"/>
                                        </p:tgtEl>
                                        <p:attrNameLst>
                                          <p:attrName>style.visibility</p:attrName>
                                        </p:attrNameLst>
                                      </p:cBhvr>
                                      <p:to>
                                        <p:strVal val="visible"/>
                                      </p:to>
                                    </p:set>
                                    <p:animEffect transition="in" filter="fade">
                                      <p:cBhvr>
                                        <p:cTn id="191" dur="500"/>
                                        <p:tgtEl>
                                          <p:spTgt spid="32"/>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nodeType="clickEffect">
                                  <p:stCondLst>
                                    <p:cond delay="0"/>
                                  </p:stCondLst>
                                  <p:childTnLst>
                                    <p:set>
                                      <p:cBhvr>
                                        <p:cTn id="195" dur="1" fill="hold">
                                          <p:stCondLst>
                                            <p:cond delay="0"/>
                                          </p:stCondLst>
                                        </p:cTn>
                                        <p:tgtEl>
                                          <p:spTgt spid="34"/>
                                        </p:tgtEl>
                                        <p:attrNameLst>
                                          <p:attrName>style.visibility</p:attrName>
                                        </p:attrNameLst>
                                      </p:cBhvr>
                                      <p:to>
                                        <p:strVal val="visible"/>
                                      </p:to>
                                    </p:set>
                                    <p:animEffect transition="in" filter="fade">
                                      <p:cBhvr>
                                        <p:cTn id="196" dur="500"/>
                                        <p:tgtEl>
                                          <p:spTgt spid="34"/>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nodeType="clickEffect">
                                  <p:stCondLst>
                                    <p:cond delay="0"/>
                                  </p:stCondLst>
                                  <p:childTnLst>
                                    <p:set>
                                      <p:cBhvr>
                                        <p:cTn id="200" dur="1" fill="hold">
                                          <p:stCondLst>
                                            <p:cond delay="0"/>
                                          </p:stCondLst>
                                        </p:cTn>
                                        <p:tgtEl>
                                          <p:spTgt spid="35"/>
                                        </p:tgtEl>
                                        <p:attrNameLst>
                                          <p:attrName>style.visibility</p:attrName>
                                        </p:attrNameLst>
                                      </p:cBhvr>
                                      <p:to>
                                        <p:strVal val="visible"/>
                                      </p:to>
                                    </p:set>
                                    <p:animEffect transition="in" filter="fade">
                                      <p:cBhvr>
                                        <p:cTn id="201" dur="500"/>
                                        <p:tgtEl>
                                          <p:spTgt spid="35"/>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nodeType="clickEffect">
                                  <p:stCondLst>
                                    <p:cond delay="0"/>
                                  </p:stCondLst>
                                  <p:childTnLst>
                                    <p:set>
                                      <p:cBhvr>
                                        <p:cTn id="205" dur="1" fill="hold">
                                          <p:stCondLst>
                                            <p:cond delay="0"/>
                                          </p:stCondLst>
                                        </p:cTn>
                                        <p:tgtEl>
                                          <p:spTgt spid="36"/>
                                        </p:tgtEl>
                                        <p:attrNameLst>
                                          <p:attrName>style.visibility</p:attrName>
                                        </p:attrNameLst>
                                      </p:cBhvr>
                                      <p:to>
                                        <p:strVal val="visible"/>
                                      </p:to>
                                    </p:set>
                                    <p:animEffect transition="in" filter="fade">
                                      <p:cBhvr>
                                        <p:cTn id="206" dur="500"/>
                                        <p:tgtEl>
                                          <p:spTgt spid="36"/>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nodeType="clickEffect">
                                  <p:stCondLst>
                                    <p:cond delay="0"/>
                                  </p:stCondLst>
                                  <p:childTnLst>
                                    <p:set>
                                      <p:cBhvr>
                                        <p:cTn id="210" dur="1" fill="hold">
                                          <p:stCondLst>
                                            <p:cond delay="0"/>
                                          </p:stCondLst>
                                        </p:cTn>
                                        <p:tgtEl>
                                          <p:spTgt spid="3">
                                            <p:txEl>
                                              <p:pRg st="9" end="9"/>
                                            </p:txEl>
                                          </p:spTgt>
                                        </p:tgtEl>
                                        <p:attrNameLst>
                                          <p:attrName>style.visibility</p:attrName>
                                        </p:attrNameLst>
                                      </p:cBhvr>
                                      <p:to>
                                        <p:strVal val="visible"/>
                                      </p:to>
                                    </p:set>
                                    <p:animEffect transition="in" filter="fade">
                                      <p:cBhvr>
                                        <p:cTn id="211" dur="500"/>
                                        <p:tgtEl>
                                          <p:spTgt spid="3">
                                            <p:txEl>
                                              <p:pRg st="9" end="9"/>
                                            </p:txEl>
                                          </p:spTgt>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3">
                                            <p:txEl>
                                              <p:pRg st="10" end="10"/>
                                            </p:txEl>
                                          </p:spTgt>
                                        </p:tgtEl>
                                        <p:attrNameLst>
                                          <p:attrName>style.visibility</p:attrName>
                                        </p:attrNameLst>
                                      </p:cBhvr>
                                      <p:to>
                                        <p:strVal val="visible"/>
                                      </p:to>
                                    </p:set>
                                    <p:animEffect transition="in" filter="fade">
                                      <p:cBhvr>
                                        <p:cTn id="2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p:bldP spid="53" grpId="0"/>
      <p:bldP spid="64" grpId="0"/>
      <p:bldP spid="65" grpId="0"/>
      <p:bldP spid="66" grpId="0"/>
      <p:bldP spid="68" grpId="0" animBg="1"/>
      <p:bldP spid="69" grpId="0" animBg="1"/>
      <p:bldP spid="70" grpId="0" animBg="1"/>
      <p:bldP spid="71" grpId="0" animBg="1"/>
      <p:bldP spid="72" grpId="0"/>
      <p:bldP spid="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Multiprogramming execution</a:t>
            </a:r>
          </a:p>
        </p:txBody>
      </p:sp>
      <p:sp>
        <p:nvSpPr>
          <p:cNvPr id="3" name="Content Placeholder 2"/>
          <p:cNvSpPr>
            <a:spLocks noGrp="1"/>
          </p:cNvSpPr>
          <p:nvPr>
            <p:ph idx="1"/>
          </p:nvPr>
        </p:nvSpPr>
        <p:spPr>
          <a:xfrm>
            <a:off x="131180" y="863444"/>
            <a:ext cx="11930832" cy="559056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CPU is </a:t>
            </a:r>
            <a:r>
              <a:rPr lang="en-US" b="1" dirty="0">
                <a:solidFill>
                  <a:srgbClr val="C00000"/>
                </a:solidFill>
              </a:rPr>
              <a:t>allocated to process P1 </a:t>
            </a:r>
            <a:r>
              <a:rPr lang="en-US" dirty="0"/>
              <a:t>(process P1 is running).</a:t>
            </a:r>
          </a:p>
          <a:p>
            <a:r>
              <a:rPr lang="en-US" b="1" dirty="0">
                <a:solidFill>
                  <a:srgbClr val="C00000"/>
                </a:solidFill>
              </a:rPr>
              <a:t>Data of process P1 is copied </a:t>
            </a:r>
            <a:r>
              <a:rPr lang="en-US" dirty="0"/>
              <a:t>from its logical program counter to the physical program counter.</a:t>
            </a:r>
          </a:p>
        </p:txBody>
      </p:sp>
      <p:pic>
        <p:nvPicPr>
          <p:cNvPr id="9" name="Picture 2" descr="Image result for process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585" y="2707701"/>
            <a:ext cx="1552337" cy="13357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240030" y="1163755"/>
            <a:ext cx="1106567" cy="1108988"/>
          </a:xfrm>
          <a:prstGeom prst="rect">
            <a:avLst/>
          </a:prstGeom>
        </p:spPr>
      </p:pic>
      <p:pic>
        <p:nvPicPr>
          <p:cNvPr id="11" name="Picture 10"/>
          <p:cNvPicPr>
            <a:picLocks noChangeAspect="1"/>
          </p:cNvPicPr>
          <p:nvPr/>
        </p:nvPicPr>
        <p:blipFill>
          <a:blip r:embed="rId3"/>
          <a:stretch>
            <a:fillRect/>
          </a:stretch>
        </p:blipFill>
        <p:spPr>
          <a:xfrm>
            <a:off x="1474470" y="1163755"/>
            <a:ext cx="1106567" cy="1108988"/>
          </a:xfrm>
          <a:prstGeom prst="rect">
            <a:avLst/>
          </a:prstGeom>
        </p:spPr>
      </p:pic>
      <p:pic>
        <p:nvPicPr>
          <p:cNvPr id="12" name="Picture 11"/>
          <p:cNvPicPr>
            <a:picLocks noChangeAspect="1"/>
          </p:cNvPicPr>
          <p:nvPr/>
        </p:nvPicPr>
        <p:blipFill>
          <a:blip r:embed="rId3"/>
          <a:stretch>
            <a:fillRect/>
          </a:stretch>
        </p:blipFill>
        <p:spPr>
          <a:xfrm>
            <a:off x="2708910" y="1163755"/>
            <a:ext cx="1106567" cy="1108988"/>
          </a:xfrm>
          <a:prstGeom prst="rect">
            <a:avLst/>
          </a:prstGeom>
        </p:spPr>
      </p:pic>
      <p:sp>
        <p:nvSpPr>
          <p:cNvPr id="13" name="TextBox 12"/>
          <p:cNvSpPr txBox="1"/>
          <p:nvPr/>
        </p:nvSpPr>
        <p:spPr>
          <a:xfrm>
            <a:off x="7355879" y="2064912"/>
            <a:ext cx="1597619" cy="731520"/>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Physical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p:txBody>
      </p:sp>
      <p:sp>
        <p:nvSpPr>
          <p:cNvPr id="14" name="TextBox 13"/>
          <p:cNvSpPr txBox="1"/>
          <p:nvPr/>
        </p:nvSpPr>
        <p:spPr>
          <a:xfrm>
            <a:off x="4724400" y="2070104"/>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5" name="TextBox 14"/>
          <p:cNvSpPr txBox="1"/>
          <p:nvPr/>
        </p:nvSpPr>
        <p:spPr>
          <a:xfrm>
            <a:off x="4724400" y="1191398"/>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6" name="TextBox 15"/>
          <p:cNvSpPr txBox="1"/>
          <p:nvPr/>
        </p:nvSpPr>
        <p:spPr>
          <a:xfrm>
            <a:off x="4724400" y="2948810"/>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7" name="TextBox 16"/>
          <p:cNvSpPr txBox="1"/>
          <p:nvPr/>
        </p:nvSpPr>
        <p:spPr>
          <a:xfrm>
            <a:off x="579807" y="914400"/>
            <a:ext cx="427012"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sp>
        <p:nvSpPr>
          <p:cNvPr id="18" name="TextBox 17"/>
          <p:cNvSpPr txBox="1"/>
          <p:nvPr/>
        </p:nvSpPr>
        <p:spPr>
          <a:xfrm>
            <a:off x="1820838" y="914400"/>
            <a:ext cx="413830"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sp>
        <p:nvSpPr>
          <p:cNvPr id="19" name="TextBox 18"/>
          <p:cNvSpPr txBox="1"/>
          <p:nvPr/>
        </p:nvSpPr>
        <p:spPr>
          <a:xfrm>
            <a:off x="3067169" y="914400"/>
            <a:ext cx="39004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P3</a:t>
            </a:r>
          </a:p>
        </p:txBody>
      </p:sp>
      <p:sp>
        <p:nvSpPr>
          <p:cNvPr id="20" name="TextBox 19"/>
          <p:cNvSpPr txBox="1"/>
          <p:nvPr/>
        </p:nvSpPr>
        <p:spPr>
          <a:xfrm>
            <a:off x="5099624" y="914400"/>
            <a:ext cx="887512"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Memory</a:t>
            </a:r>
          </a:p>
        </p:txBody>
      </p:sp>
      <p:sp>
        <p:nvSpPr>
          <p:cNvPr id="21" name="TextBox 20"/>
          <p:cNvSpPr txBox="1"/>
          <p:nvPr/>
        </p:nvSpPr>
        <p:spPr>
          <a:xfrm>
            <a:off x="7675901" y="1753517"/>
            <a:ext cx="957577"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Processor</a:t>
            </a:r>
          </a:p>
        </p:txBody>
      </p:sp>
      <p:sp>
        <p:nvSpPr>
          <p:cNvPr id="22" name="Rectangle 21"/>
          <p:cNvSpPr/>
          <p:nvPr/>
        </p:nvSpPr>
        <p:spPr>
          <a:xfrm>
            <a:off x="5352039" y="1669201"/>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P1</a:t>
            </a:r>
          </a:p>
        </p:txBody>
      </p:sp>
      <p:sp>
        <p:nvSpPr>
          <p:cNvPr id="23" name="Rectangle 22"/>
          <p:cNvSpPr/>
          <p:nvPr/>
        </p:nvSpPr>
        <p:spPr>
          <a:xfrm>
            <a:off x="5352039" y="2547907"/>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P2</a:t>
            </a:r>
          </a:p>
        </p:txBody>
      </p:sp>
      <p:sp>
        <p:nvSpPr>
          <p:cNvPr id="24" name="Rectangle 23"/>
          <p:cNvSpPr/>
          <p:nvPr/>
        </p:nvSpPr>
        <p:spPr>
          <a:xfrm>
            <a:off x="5352039" y="3426613"/>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P3</a:t>
            </a:r>
          </a:p>
        </p:txBody>
      </p:sp>
      <p:cxnSp>
        <p:nvCxnSpPr>
          <p:cNvPr id="26" name="Straight Arrow Connector 25"/>
          <p:cNvCxnSpPr/>
          <p:nvPr/>
        </p:nvCxnSpPr>
        <p:spPr>
          <a:xfrm flipH="1" flipV="1">
            <a:off x="793314" y="2237245"/>
            <a:ext cx="1244076" cy="5408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3" idx="1"/>
          </p:cNvCxnSpPr>
          <p:nvPr/>
        </p:nvCxnSpPr>
        <p:spPr>
          <a:xfrm>
            <a:off x="6362361" y="1577340"/>
            <a:ext cx="993518" cy="853332"/>
          </a:xfrm>
          <a:prstGeom prst="straightConnector1">
            <a:avLst/>
          </a:prstGeom>
          <a:ln w="38100">
            <a:solidFill>
              <a:srgbClr val="70AD4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56460" y="1733703"/>
            <a:ext cx="36916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spTree>
    <p:extLst>
      <p:ext uri="{BB962C8B-B14F-4D97-AF65-F5344CB8AC3E}">
        <p14:creationId xmlns:p14="http://schemas.microsoft.com/office/powerpoint/2010/main" val="129364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0" nodeType="clickEffect">
                                  <p:stCondLst>
                                    <p:cond delay="0"/>
                                  </p:stCondLst>
                                  <p:childTnLst>
                                    <p:animMotion origin="layout" path="M 2.70833E-6 4.44444E-6 L 0.21354 0.12708 " pathEditMode="relative" rAng="0" ptsTypes="AA">
                                      <p:cBhvr>
                                        <p:cTn id="14" dur="2000" fill="hold"/>
                                        <p:tgtEl>
                                          <p:spTgt spid="22"/>
                                        </p:tgtEl>
                                        <p:attrNameLst>
                                          <p:attrName>ppt_x</p:attrName>
                                          <p:attrName>ppt_y</p:attrName>
                                        </p:attrNameLst>
                                      </p:cBhvr>
                                      <p:rCtr x="10677" y="6343"/>
                                    </p:animMotion>
                                  </p:childTnLst>
                                </p:cTn>
                              </p:par>
                              <p:par>
                                <p:cTn id="15" presetID="22" presetClass="entr" presetSubtype="1"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Preemptive Priority</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Priority is considered so critical processes can get even better response time.</a:t>
            </a:r>
          </a:p>
          <a:p>
            <a:r>
              <a:rPr lang="en-US" dirty="0"/>
              <a:t>Disadvantages </a:t>
            </a:r>
          </a:p>
          <a:p>
            <a:pPr lvl="1"/>
            <a:r>
              <a:rPr lang="en-US" b="1" dirty="0">
                <a:solidFill>
                  <a:schemeClr val="accent6"/>
                </a:solidFill>
              </a:rPr>
              <a:t>Starvation is possible for low priority processes. </a:t>
            </a:r>
            <a:r>
              <a:rPr lang="en-US" dirty="0"/>
              <a:t>It can </a:t>
            </a:r>
            <a:r>
              <a:rPr lang="en-US" b="1" dirty="0">
                <a:solidFill>
                  <a:schemeClr val="accent6"/>
                </a:solidFill>
              </a:rPr>
              <a:t>be overcome by using </a:t>
            </a:r>
            <a:r>
              <a:rPr lang="en-US" dirty="0"/>
              <a:t>technique</a:t>
            </a:r>
            <a:r>
              <a:rPr lang="en-US" b="1" dirty="0">
                <a:solidFill>
                  <a:schemeClr val="accent6"/>
                </a:solidFill>
              </a:rPr>
              <a:t> </a:t>
            </a:r>
            <a:r>
              <a:rPr lang="en-US" dirty="0"/>
              <a:t>called</a:t>
            </a:r>
            <a:r>
              <a:rPr lang="en-US" b="1" dirty="0">
                <a:solidFill>
                  <a:schemeClr val="accent6"/>
                </a:solidFill>
              </a:rPr>
              <a:t> ‘Aging’.</a:t>
            </a:r>
          </a:p>
          <a:p>
            <a:pPr lvl="1"/>
            <a:r>
              <a:rPr lang="en-US" b="1" dirty="0">
                <a:solidFill>
                  <a:schemeClr val="accent6"/>
                </a:solidFill>
              </a:rPr>
              <a:t>Aging: gradually increases the priority of processes that wait in the system for a long time.</a:t>
            </a:r>
          </a:p>
          <a:p>
            <a:pPr lvl="1"/>
            <a:r>
              <a:rPr lang="en-US" b="1" dirty="0">
                <a:solidFill>
                  <a:schemeClr val="accent6"/>
                </a:solidFill>
              </a:rPr>
              <a:t>Context switch overhead is there</a:t>
            </a:r>
            <a:r>
              <a:rPr lang="en-US" dirty="0"/>
              <a:t>.</a:t>
            </a:r>
          </a:p>
        </p:txBody>
      </p:sp>
    </p:spTree>
    <p:extLst>
      <p:ext uri="{BB962C8B-B14F-4D97-AF65-F5344CB8AC3E}">
        <p14:creationId xmlns:p14="http://schemas.microsoft.com/office/powerpoint/2010/main" val="72462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p>
        </p:txBody>
      </p:sp>
      <p:sp>
        <p:nvSpPr>
          <p:cNvPr id="3" name="Content Placeholder 2"/>
          <p:cNvSpPr>
            <a:spLocks noGrp="1"/>
          </p:cNvSpPr>
          <p:nvPr>
            <p:ph idx="1"/>
          </p:nvPr>
        </p:nvSpPr>
        <p:spPr>
          <a:xfrm>
            <a:off x="178805" y="863444"/>
            <a:ext cx="11929641" cy="5590565"/>
          </a:xfrm>
        </p:spPr>
        <p:txBody>
          <a:bodyPr/>
          <a:lstStyle/>
          <a:p>
            <a:pPr marL="457200" indent="-457200">
              <a:buFont typeface="+mj-lt"/>
              <a:buAutoNum type="arabicPeriod"/>
            </a:pPr>
            <a:r>
              <a:rPr lang="en-US" dirty="0"/>
              <a:t>Five batch jobs A to E arrive at same time. They have estimated running times 10,6,2,4 and 8 minutes. Their priorities are 3,5,2,1 and 4 respectively with 5 being highest priority. For each of the following algorithm determine mean process turnaround time. Ignore process swapping overhead. Quantum time is 2 minute. </a:t>
            </a:r>
          </a:p>
          <a:p>
            <a:pPr marL="1001712" lvl="1" indent="-457200">
              <a:buFont typeface="Wingdings" panose="05000000000000000000" pitchFamily="2" charset="2"/>
              <a:buChar char="§"/>
            </a:pPr>
            <a:r>
              <a:rPr lang="en-US" dirty="0"/>
              <a:t>Round Robin, Priority Scheduling, FCFS, SJF.</a:t>
            </a:r>
          </a:p>
          <a:p>
            <a:pPr marL="544512" lvl="1" indent="0">
              <a:buNone/>
            </a:pPr>
            <a:endParaRPr lang="en-GB" dirty="0"/>
          </a:p>
          <a:p>
            <a:pPr marL="457200" indent="-457200">
              <a:buFont typeface="+mj-lt"/>
              <a:buAutoNum type="arabicPeriod"/>
            </a:pPr>
            <a:r>
              <a:rPr lang="en-US" dirty="0"/>
              <a:t>Suppose that the following processes arrive for the execution at the times indicated. Each process will run the listed amount of time. Assume preemptive scheduling.</a:t>
            </a:r>
          </a:p>
          <a:p>
            <a:pPr marL="544512" lvl="1" indent="0">
              <a:buNone/>
            </a:pPr>
            <a:r>
              <a:rPr lang="en-US" dirty="0"/>
              <a:t>Process         Arrival Time (</a:t>
            </a:r>
            <a:r>
              <a:rPr lang="en-US" dirty="0" err="1"/>
              <a:t>ms</a:t>
            </a:r>
            <a:r>
              <a:rPr lang="en-US" dirty="0"/>
              <a:t>)           Burst Time (</a:t>
            </a:r>
            <a:r>
              <a:rPr lang="en-US" dirty="0" err="1"/>
              <a:t>ms</a:t>
            </a:r>
            <a:r>
              <a:rPr lang="en-US" dirty="0"/>
              <a:t>)</a:t>
            </a:r>
          </a:p>
          <a:p>
            <a:pPr marL="544512" lvl="1" indent="0">
              <a:buNone/>
            </a:pPr>
            <a:r>
              <a:rPr lang="en-US" dirty="0"/>
              <a:t>    P1                          0.0                                    8</a:t>
            </a:r>
          </a:p>
          <a:p>
            <a:pPr marL="544512" lvl="1" indent="0">
              <a:buNone/>
            </a:pPr>
            <a:r>
              <a:rPr lang="en-US" dirty="0"/>
              <a:t>    P2                          0.4                                    4</a:t>
            </a:r>
          </a:p>
          <a:p>
            <a:pPr marL="544512" lvl="1" indent="0">
              <a:buNone/>
            </a:pPr>
            <a:r>
              <a:rPr lang="en-US" dirty="0"/>
              <a:t>    P3                          1.0                                    1</a:t>
            </a:r>
          </a:p>
          <a:p>
            <a:pPr marL="968375" lvl="1" indent="-425450">
              <a:buFont typeface="Wingdings" panose="05000000000000000000" pitchFamily="2" charset="2"/>
              <a:buChar char="§"/>
            </a:pPr>
            <a:r>
              <a:rPr lang="en-US" dirty="0"/>
              <a:t>What is the turnaround time for these processes with Shortest Job First scheduling algorithm?</a:t>
            </a:r>
          </a:p>
          <a:p>
            <a:pPr marL="457200" indent="-457200">
              <a:buFont typeface="+mj-lt"/>
              <a:buAutoNum type="arabicPeriod"/>
            </a:pPr>
            <a:endParaRPr lang="en-US" dirty="0"/>
          </a:p>
        </p:txBody>
      </p:sp>
    </p:spTree>
    <p:extLst>
      <p:ext uri="{BB962C8B-B14F-4D97-AF65-F5344CB8AC3E}">
        <p14:creationId xmlns:p14="http://schemas.microsoft.com/office/powerpoint/2010/main" val="292338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p>
        </p:txBody>
      </p:sp>
      <p:sp>
        <p:nvSpPr>
          <p:cNvPr id="3" name="Content Placeholder 2"/>
          <p:cNvSpPr>
            <a:spLocks noGrp="1"/>
          </p:cNvSpPr>
          <p:nvPr>
            <p:ph idx="1"/>
          </p:nvPr>
        </p:nvSpPr>
        <p:spPr>
          <a:xfrm>
            <a:off x="178805" y="863444"/>
            <a:ext cx="11929641" cy="5590565"/>
          </a:xfrm>
        </p:spPr>
        <p:txBody>
          <a:bodyPr/>
          <a:lstStyle/>
          <a:p>
            <a:pPr marL="457200" indent="-457200">
              <a:buFont typeface="+mj-lt"/>
              <a:buAutoNum type="arabicPeriod" startAt="3"/>
            </a:pPr>
            <a:r>
              <a:rPr lang="en-US" dirty="0"/>
              <a:t>Consider the following set of processes with length of CPU burst time given in milliseconds.</a:t>
            </a:r>
          </a:p>
          <a:p>
            <a:pPr marL="544512" lvl="1" indent="0">
              <a:buNone/>
            </a:pPr>
            <a:r>
              <a:rPr lang="en-US" dirty="0"/>
              <a:t>Process         Burst Time      Priority</a:t>
            </a:r>
          </a:p>
          <a:p>
            <a:pPr marL="544512" lvl="1" indent="0">
              <a:buNone/>
            </a:pPr>
            <a:r>
              <a:rPr lang="en-US" dirty="0"/>
              <a:t>    P1                   10                        3</a:t>
            </a:r>
          </a:p>
          <a:p>
            <a:pPr marL="544512" lvl="1" indent="0">
              <a:buNone/>
            </a:pPr>
            <a:r>
              <a:rPr lang="en-US" dirty="0"/>
              <a:t>    P2                    1       	   1</a:t>
            </a:r>
          </a:p>
          <a:p>
            <a:pPr marL="544512" lvl="1" indent="0">
              <a:buNone/>
            </a:pPr>
            <a:r>
              <a:rPr lang="en-US" dirty="0"/>
              <a:t>    P3                    2                         3</a:t>
            </a:r>
          </a:p>
          <a:p>
            <a:pPr marL="544512" lvl="1" indent="0">
              <a:buNone/>
            </a:pPr>
            <a:r>
              <a:rPr lang="en-US" dirty="0"/>
              <a:t>    P4                    1                         4</a:t>
            </a:r>
          </a:p>
          <a:p>
            <a:pPr marL="544512" lvl="1" indent="0">
              <a:buNone/>
            </a:pPr>
            <a:r>
              <a:rPr lang="en-US" dirty="0"/>
              <a:t>    P5                    5                         2</a:t>
            </a:r>
          </a:p>
          <a:p>
            <a:pPr marL="887412" lvl="1" indent="-342900">
              <a:buFont typeface="Wingdings" panose="05000000000000000000" pitchFamily="2" charset="2"/>
              <a:buChar char="§"/>
            </a:pPr>
            <a:r>
              <a:rPr lang="en-US" dirty="0"/>
              <a:t>Assume arrival order is: P1, P2, P3, P4, P5 all at time 0 and a smaller priority number implies a higher priority. Draw the Gantt charts illustrating the execution of these processes using preemptive priority scheduling.</a:t>
            </a:r>
          </a:p>
        </p:txBody>
      </p:sp>
    </p:spTree>
    <p:extLst>
      <p:ext uri="{BB962C8B-B14F-4D97-AF65-F5344CB8AC3E}">
        <p14:creationId xmlns:p14="http://schemas.microsoft.com/office/powerpoint/2010/main" val="392121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p>
        </p:txBody>
      </p:sp>
      <p:sp>
        <p:nvSpPr>
          <p:cNvPr id="3" name="Content Placeholder 2"/>
          <p:cNvSpPr>
            <a:spLocks noGrp="1"/>
          </p:cNvSpPr>
          <p:nvPr>
            <p:ph idx="1"/>
          </p:nvPr>
        </p:nvSpPr>
        <p:spPr>
          <a:xfrm>
            <a:off x="178805" y="863444"/>
            <a:ext cx="11929641" cy="5590565"/>
          </a:xfrm>
        </p:spPr>
        <p:txBody>
          <a:bodyPr/>
          <a:lstStyle/>
          <a:p>
            <a:pPr marL="457200" indent="-457200">
              <a:buFont typeface="+mj-lt"/>
              <a:buAutoNum type="arabicPeriod" startAt="4"/>
            </a:pPr>
            <a:r>
              <a:rPr lang="en-US" dirty="0"/>
              <a:t>Consider three processes P1, P2 and P3 with arrival time of 0,1 and 2 time units respectively, and  total execution time of 20, 30 and 40 units respectively. Each process spends the first 30% of execution time doing I/O, then next 60% doing CPU and remaining 10% time doing I/O again. The operating uses a First come first serve scheduling algorithm and schedules a new process either when the running process gets blocked on I/O or when the running process finishes its compute burst. For what percentage of time does the CPU remain idle?</a:t>
            </a:r>
          </a:p>
          <a:p>
            <a:pPr marL="457200" indent="-457200">
              <a:buFont typeface="+mj-lt"/>
              <a:buAutoNum type="arabicPeriod" startAt="4"/>
            </a:pPr>
            <a:r>
              <a:rPr lang="en-US" dirty="0"/>
              <a:t>Consider three processes (process id 0, 1, 2 respectively) with compute time bursts 2, 4 and 8 time units. All processes arrive at time zero. Consider the longest remaining time first (LRTF) scheduling algorithm. In LRTF ties are broken by giving priority to the process with the lowest process id. Calculate average turn </a:t>
            </a:r>
            <a:r>
              <a:rPr lang="en-US"/>
              <a:t>around time.</a:t>
            </a:r>
            <a:endParaRPr lang="en-US" dirty="0"/>
          </a:p>
        </p:txBody>
      </p:sp>
    </p:spTree>
    <p:extLst>
      <p:ext uri="{BB962C8B-B14F-4D97-AF65-F5344CB8AC3E}">
        <p14:creationId xmlns:p14="http://schemas.microsoft.com/office/powerpoint/2010/main" val="405082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 Questions</a:t>
            </a:r>
          </a:p>
        </p:txBody>
      </p:sp>
      <p:sp>
        <p:nvSpPr>
          <p:cNvPr id="3" name="Content Placeholder 2"/>
          <p:cNvSpPr>
            <a:spLocks noGrp="1"/>
          </p:cNvSpPr>
          <p:nvPr>
            <p:ph idx="1"/>
          </p:nvPr>
        </p:nvSpPr>
        <p:spPr>
          <a:xfrm>
            <a:off x="178805" y="863444"/>
            <a:ext cx="11929641" cy="5590565"/>
          </a:xfrm>
        </p:spPr>
        <p:txBody>
          <a:bodyPr/>
          <a:lstStyle/>
          <a:p>
            <a:pPr marL="457200" indent="-457200">
              <a:buFont typeface="+mj-lt"/>
              <a:buAutoNum type="arabicPeriod"/>
            </a:pPr>
            <a:r>
              <a:rPr lang="en-US" dirty="0"/>
              <a:t>Define term Scheduler, Scheduling and Scheduling Algorithm with example.</a:t>
            </a:r>
          </a:p>
          <a:p>
            <a:pPr marL="457200" indent="-457200">
              <a:buFont typeface="+mj-lt"/>
              <a:buAutoNum type="arabicPeriod"/>
            </a:pPr>
            <a:r>
              <a:rPr lang="en-US" dirty="0"/>
              <a:t>Define terms. 1) Throughput 2) Waiting Time 3) Turnaround Time 4) Response Time               5) Granularity 6) Short Term Scheduler 7) CPU Utilization</a:t>
            </a:r>
          </a:p>
          <a:p>
            <a:pPr marL="457200" indent="-457200">
              <a:buFont typeface="+mj-lt"/>
              <a:buAutoNum type="arabicPeriod"/>
            </a:pPr>
            <a:r>
              <a:rPr lang="en-US" dirty="0"/>
              <a:t>What is scheduler? Explain queuing diagram representation of process scheduler with figure.</a:t>
            </a:r>
          </a:p>
          <a:p>
            <a:pPr marL="457200" indent="-457200">
              <a:buFont typeface="+mj-lt"/>
              <a:buAutoNum type="arabicPeriod"/>
            </a:pPr>
            <a:r>
              <a:rPr lang="en-US"/>
              <a:t>Consider </a:t>
            </a:r>
            <a:r>
              <a:rPr lang="en-US" dirty="0"/>
              <a:t>Five Processes P1 to P5 arrived at same time. They have estimated running time 10, 2, 6, 8 and 4 seconds, respectively. Their Priorities are 3, 2, 5, 4 and 1, respectively with 5 being highest Priority. Find the average turnaround time and average waiting time for Round Robin (quantum time=3) and Priority Scheduling algorithm.</a:t>
            </a:r>
          </a:p>
          <a:p>
            <a:pPr marL="457200" indent="-457200">
              <a:buFont typeface="+mj-lt"/>
              <a:buAutoNum type="arabicPeriod"/>
            </a:pPr>
            <a:r>
              <a:rPr lang="en-US" dirty="0"/>
              <a:t>Consider the processes P1, P2, P3, P4 with burst time is 21, 3, 6 and 2 respectively, arrives for execution in the same order, with arrival time 0, draw GANTT chart and find the average waiting time using the FCFS and SJF scheduling algorithm.</a:t>
            </a:r>
            <a:endParaRPr lang="en-GB" dirty="0"/>
          </a:p>
        </p:txBody>
      </p:sp>
    </p:spTree>
    <p:extLst>
      <p:ext uri="{BB962C8B-B14F-4D97-AF65-F5344CB8AC3E}">
        <p14:creationId xmlns:p14="http://schemas.microsoft.com/office/powerpoint/2010/main" val="3874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a:xfrm>
            <a:off x="2581756" y="20384"/>
            <a:ext cx="4646358" cy="734653"/>
          </a:xfrm>
        </p:spPr>
        <p:txBody>
          <a:bodyPr/>
          <a:lstStyle/>
          <a:p>
            <a:r>
              <a:rPr lang="en-US" b="1" dirty="0"/>
              <a:t>Operating Systems </a:t>
            </a:r>
            <a:r>
              <a:rPr lang="en-US" dirty="0">
                <a:latin typeface="Roboto Condensed Light" panose="02000000000000000000" pitchFamily="2" charset="0"/>
                <a:ea typeface="Roboto Condensed Light" panose="02000000000000000000" pitchFamily="2" charset="0"/>
              </a:rPr>
              <a:t>(OS)</a:t>
            </a:r>
          </a:p>
          <a:p>
            <a:r>
              <a:rPr lang="en-US" b="1" dirty="0"/>
              <a:t>2101CS403</a:t>
            </a:r>
            <a:endParaRPr lang="en-US" dirty="0"/>
          </a:p>
        </p:txBody>
      </p:sp>
      <p:sp>
        <p:nvSpPr>
          <p:cNvPr id="28"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a:xfrm>
            <a:off x="2180943" y="6175935"/>
            <a:ext cx="3735998" cy="290081"/>
          </a:xfrm>
        </p:spPr>
        <p:txBody>
          <a:bodyPr/>
          <a:lstStyle/>
          <a:p>
            <a:r>
              <a:rPr lang="en-US" dirty="0"/>
              <a:t>firoz.sherasiya@darshan.ac.in</a:t>
            </a:r>
          </a:p>
        </p:txBody>
      </p:sp>
      <p:sp>
        <p:nvSpPr>
          <p:cNvPr id="29"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a:xfrm>
            <a:off x="2183874" y="6460218"/>
            <a:ext cx="3735998" cy="290081"/>
          </a:xfrm>
        </p:spPr>
        <p:txBody>
          <a:bodyPr/>
          <a:lstStyle/>
          <a:p>
            <a:r>
              <a:rPr lang="en-US" dirty="0"/>
              <a:t>9879879861</a:t>
            </a:r>
          </a:p>
        </p:txBody>
      </p:sp>
      <p:sp>
        <p:nvSpPr>
          <p:cNvPr id="30"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a:xfrm>
            <a:off x="1837678" y="5537768"/>
            <a:ext cx="3735998" cy="290081"/>
          </a:xfrm>
        </p:spPr>
        <p:txBody>
          <a:bodyPr/>
          <a:lstStyle/>
          <a:p>
            <a:r>
              <a:rPr lang="en-US" dirty="0"/>
              <a:t>Computer Engineering Department</a:t>
            </a:r>
          </a:p>
        </p:txBody>
      </p:sp>
      <p:sp>
        <p:nvSpPr>
          <p:cNvPr id="31"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a:xfrm>
            <a:off x="1837677" y="5273332"/>
            <a:ext cx="5581039" cy="290081"/>
          </a:xfrm>
        </p:spPr>
        <p:txBody>
          <a:bodyPr/>
          <a:lstStyle/>
          <a:p>
            <a:r>
              <a:rPr lang="en-US" dirty="0"/>
              <a:t>Prof. </a:t>
            </a:r>
            <a:r>
              <a:rPr lang="en-US" dirty="0" err="1"/>
              <a:t>Firoz</a:t>
            </a:r>
            <a:r>
              <a:rPr lang="en-US" dirty="0"/>
              <a:t> A </a:t>
            </a:r>
            <a:r>
              <a:rPr lang="en-US" dirty="0" err="1"/>
              <a:t>Sherasiya</a:t>
            </a:r>
            <a:endParaRPr lang="en-US" dirty="0"/>
          </a:p>
        </p:txBody>
      </p:sp>
      <p:pic>
        <p:nvPicPr>
          <p:cNvPr id="3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a:xfrm>
            <a:off x="353569" y="5211251"/>
            <a:ext cx="1353599" cy="1353599"/>
          </a:xfrm>
        </p:spPr>
      </p:pic>
    </p:spTree>
    <p:extLst>
      <p:ext uri="{BB962C8B-B14F-4D97-AF65-F5344CB8AC3E}">
        <p14:creationId xmlns:p14="http://schemas.microsoft.com/office/powerpoint/2010/main" val="1453459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Multiprogramming execution</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CPU </a:t>
            </a:r>
            <a:r>
              <a:rPr lang="en-US" b="1" dirty="0">
                <a:solidFill>
                  <a:srgbClr val="C00000"/>
                </a:solidFill>
              </a:rPr>
              <a:t>switches</a:t>
            </a:r>
            <a:r>
              <a:rPr lang="en-US" dirty="0"/>
              <a:t> from process </a:t>
            </a:r>
            <a:r>
              <a:rPr lang="en-US" b="1" dirty="0">
                <a:solidFill>
                  <a:srgbClr val="C00000"/>
                </a:solidFill>
              </a:rPr>
              <a:t>P1 to </a:t>
            </a:r>
            <a:r>
              <a:rPr lang="en-US" dirty="0"/>
              <a:t>process </a:t>
            </a:r>
            <a:r>
              <a:rPr lang="en-US" b="1" dirty="0">
                <a:solidFill>
                  <a:srgbClr val="C00000"/>
                </a:solidFill>
              </a:rPr>
              <a:t>P2</a:t>
            </a:r>
            <a:r>
              <a:rPr lang="en-US" dirty="0"/>
              <a:t>.</a:t>
            </a:r>
          </a:p>
          <a:p>
            <a:r>
              <a:rPr lang="en-US" dirty="0"/>
              <a:t>CPU is </a:t>
            </a:r>
            <a:r>
              <a:rPr lang="en-US" b="1" dirty="0">
                <a:solidFill>
                  <a:srgbClr val="C00000"/>
                </a:solidFill>
              </a:rPr>
              <a:t>allocated to process P2 </a:t>
            </a:r>
            <a:r>
              <a:rPr lang="en-US" dirty="0"/>
              <a:t>(process P2 is running).</a:t>
            </a:r>
          </a:p>
          <a:p>
            <a:r>
              <a:rPr lang="en-US" b="1" dirty="0">
                <a:solidFill>
                  <a:srgbClr val="C00000"/>
                </a:solidFill>
              </a:rPr>
              <a:t>Data of process P1 is copied back </a:t>
            </a:r>
            <a:r>
              <a:rPr lang="en-US" dirty="0"/>
              <a:t>to its logical program counter.</a:t>
            </a:r>
          </a:p>
          <a:p>
            <a:r>
              <a:rPr lang="en-US" b="1" dirty="0">
                <a:solidFill>
                  <a:srgbClr val="C00000"/>
                </a:solidFill>
              </a:rPr>
              <a:t>Data of process P2 is copied </a:t>
            </a:r>
            <a:r>
              <a:rPr lang="en-US" dirty="0"/>
              <a:t>from its logical program counter to the physical program counter.</a:t>
            </a:r>
          </a:p>
          <a:p>
            <a:endParaRPr lang="en-US" dirty="0"/>
          </a:p>
        </p:txBody>
      </p:sp>
      <p:pic>
        <p:nvPicPr>
          <p:cNvPr id="9" name="Picture 2" descr="Image result for process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585" y="2707701"/>
            <a:ext cx="1552337" cy="13357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240030" y="1163755"/>
            <a:ext cx="1106567" cy="1108988"/>
          </a:xfrm>
          <a:prstGeom prst="rect">
            <a:avLst/>
          </a:prstGeom>
        </p:spPr>
      </p:pic>
      <p:pic>
        <p:nvPicPr>
          <p:cNvPr id="11" name="Picture 10"/>
          <p:cNvPicPr>
            <a:picLocks noChangeAspect="1"/>
          </p:cNvPicPr>
          <p:nvPr/>
        </p:nvPicPr>
        <p:blipFill>
          <a:blip r:embed="rId3"/>
          <a:stretch>
            <a:fillRect/>
          </a:stretch>
        </p:blipFill>
        <p:spPr>
          <a:xfrm>
            <a:off x="1474470" y="1163755"/>
            <a:ext cx="1106567" cy="1108988"/>
          </a:xfrm>
          <a:prstGeom prst="rect">
            <a:avLst/>
          </a:prstGeom>
        </p:spPr>
      </p:pic>
      <p:pic>
        <p:nvPicPr>
          <p:cNvPr id="12" name="Picture 11"/>
          <p:cNvPicPr>
            <a:picLocks noChangeAspect="1"/>
          </p:cNvPicPr>
          <p:nvPr/>
        </p:nvPicPr>
        <p:blipFill>
          <a:blip r:embed="rId3"/>
          <a:stretch>
            <a:fillRect/>
          </a:stretch>
        </p:blipFill>
        <p:spPr>
          <a:xfrm>
            <a:off x="2708910" y="1163755"/>
            <a:ext cx="1106567" cy="1108988"/>
          </a:xfrm>
          <a:prstGeom prst="rect">
            <a:avLst/>
          </a:prstGeom>
        </p:spPr>
      </p:pic>
      <p:sp>
        <p:nvSpPr>
          <p:cNvPr id="13" name="TextBox 12"/>
          <p:cNvSpPr txBox="1"/>
          <p:nvPr/>
        </p:nvSpPr>
        <p:spPr>
          <a:xfrm>
            <a:off x="7355879" y="2064912"/>
            <a:ext cx="1597619" cy="731520"/>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Physical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p:txBody>
      </p:sp>
      <p:sp>
        <p:nvSpPr>
          <p:cNvPr id="14" name="TextBox 13"/>
          <p:cNvSpPr txBox="1"/>
          <p:nvPr/>
        </p:nvSpPr>
        <p:spPr>
          <a:xfrm>
            <a:off x="4724400" y="2070104"/>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5" name="TextBox 14"/>
          <p:cNvSpPr txBox="1"/>
          <p:nvPr/>
        </p:nvSpPr>
        <p:spPr>
          <a:xfrm>
            <a:off x="4724400" y="1191398"/>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6" name="TextBox 15"/>
          <p:cNvSpPr txBox="1"/>
          <p:nvPr/>
        </p:nvSpPr>
        <p:spPr>
          <a:xfrm>
            <a:off x="4724400" y="2948810"/>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7" name="TextBox 16"/>
          <p:cNvSpPr txBox="1"/>
          <p:nvPr/>
        </p:nvSpPr>
        <p:spPr>
          <a:xfrm>
            <a:off x="579807" y="914400"/>
            <a:ext cx="427012"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sp>
        <p:nvSpPr>
          <p:cNvPr id="18" name="TextBox 17"/>
          <p:cNvSpPr txBox="1"/>
          <p:nvPr/>
        </p:nvSpPr>
        <p:spPr>
          <a:xfrm>
            <a:off x="1820838" y="914400"/>
            <a:ext cx="413830"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sp>
        <p:nvSpPr>
          <p:cNvPr id="19" name="TextBox 18"/>
          <p:cNvSpPr txBox="1"/>
          <p:nvPr/>
        </p:nvSpPr>
        <p:spPr>
          <a:xfrm>
            <a:off x="3067169" y="914400"/>
            <a:ext cx="39004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P3</a:t>
            </a:r>
          </a:p>
        </p:txBody>
      </p:sp>
      <p:sp>
        <p:nvSpPr>
          <p:cNvPr id="20" name="TextBox 19"/>
          <p:cNvSpPr txBox="1"/>
          <p:nvPr/>
        </p:nvSpPr>
        <p:spPr>
          <a:xfrm>
            <a:off x="5099624" y="914400"/>
            <a:ext cx="887512"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Memory</a:t>
            </a:r>
          </a:p>
        </p:txBody>
      </p:sp>
      <p:sp>
        <p:nvSpPr>
          <p:cNvPr id="21" name="TextBox 20"/>
          <p:cNvSpPr txBox="1"/>
          <p:nvPr/>
        </p:nvSpPr>
        <p:spPr>
          <a:xfrm>
            <a:off x="7675901" y="1753517"/>
            <a:ext cx="957577"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Processor</a:t>
            </a:r>
          </a:p>
        </p:txBody>
      </p:sp>
      <p:sp>
        <p:nvSpPr>
          <p:cNvPr id="22" name="Rectangle 21"/>
          <p:cNvSpPr/>
          <p:nvPr/>
        </p:nvSpPr>
        <p:spPr>
          <a:xfrm>
            <a:off x="7963347" y="2542715"/>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P1</a:t>
            </a:r>
          </a:p>
        </p:txBody>
      </p:sp>
      <p:sp>
        <p:nvSpPr>
          <p:cNvPr id="23" name="Rectangle 22"/>
          <p:cNvSpPr/>
          <p:nvPr/>
        </p:nvSpPr>
        <p:spPr>
          <a:xfrm>
            <a:off x="5352039" y="2547907"/>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P2</a:t>
            </a:r>
          </a:p>
        </p:txBody>
      </p:sp>
      <p:sp>
        <p:nvSpPr>
          <p:cNvPr id="24" name="Rectangle 23"/>
          <p:cNvSpPr/>
          <p:nvPr/>
        </p:nvSpPr>
        <p:spPr>
          <a:xfrm>
            <a:off x="5352039" y="3426613"/>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P3</a:t>
            </a:r>
          </a:p>
        </p:txBody>
      </p:sp>
      <p:cxnSp>
        <p:nvCxnSpPr>
          <p:cNvPr id="26" name="Straight Arrow Connector 25"/>
          <p:cNvCxnSpPr>
            <a:endCxn id="11" idx="2"/>
          </p:cNvCxnSpPr>
          <p:nvPr/>
        </p:nvCxnSpPr>
        <p:spPr>
          <a:xfrm flipH="1" flipV="1">
            <a:off x="2027754" y="2272743"/>
            <a:ext cx="9636" cy="5053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3" idx="1"/>
          </p:cNvCxnSpPr>
          <p:nvPr/>
        </p:nvCxnSpPr>
        <p:spPr>
          <a:xfrm flipV="1">
            <a:off x="6362361" y="2430672"/>
            <a:ext cx="993518" cy="12082"/>
          </a:xfrm>
          <a:prstGeom prst="straightConnector1">
            <a:avLst/>
          </a:prstGeom>
          <a:ln w="38100">
            <a:solidFill>
              <a:srgbClr val="70AD4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43397" y="1707577"/>
            <a:ext cx="36916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cxnSp>
        <p:nvCxnSpPr>
          <p:cNvPr id="25" name="Straight Arrow Connector 24"/>
          <p:cNvCxnSpPr/>
          <p:nvPr/>
        </p:nvCxnSpPr>
        <p:spPr>
          <a:xfrm flipH="1" flipV="1">
            <a:off x="6362361" y="1601274"/>
            <a:ext cx="993518" cy="829398"/>
          </a:xfrm>
          <a:prstGeom prst="straightConnector1">
            <a:avLst/>
          </a:prstGeom>
          <a:ln w="38100">
            <a:solidFill>
              <a:srgbClr val="70AD4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571875" y="2145350"/>
            <a:ext cx="36916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spTree>
    <p:extLst>
      <p:ext uri="{BB962C8B-B14F-4D97-AF65-F5344CB8AC3E}">
        <p14:creationId xmlns:p14="http://schemas.microsoft.com/office/powerpoint/2010/main" val="322493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grpId="0" nodeType="clickEffect">
                                  <p:stCondLst>
                                    <p:cond delay="0"/>
                                  </p:stCondLst>
                                  <p:childTnLst>
                                    <p:animMotion origin="layout" path="M -0.00026 0.0081 L -0.21367 -0.12847 " pathEditMode="relative" rAng="0" ptsTypes="AA">
                                      <p:cBhvr>
                                        <p:cTn id="17" dur="2000" fill="hold"/>
                                        <p:tgtEl>
                                          <p:spTgt spid="22"/>
                                        </p:tgtEl>
                                        <p:attrNameLst>
                                          <p:attrName>ppt_x</p:attrName>
                                          <p:attrName>ppt_y</p:attrName>
                                        </p:attrNameLst>
                                      </p:cBhvr>
                                      <p:rCtr x="-10677" y="-6829"/>
                                    </p:animMotion>
                                  </p:childTnLst>
                                </p:cTn>
                              </p:par>
                              <p:par>
                                <p:cTn id="18" presetID="22" presetClass="entr" presetSubtype="4"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fade">
                                      <p:cBhvr>
                                        <p:cTn id="26" dur="500"/>
                                        <p:tgtEl>
                                          <p:spTgt spid="3">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63" presetClass="path" presetSubtype="0" accel="50000" decel="50000" fill="hold" grpId="0" nodeType="withEffect">
                                  <p:stCondLst>
                                    <p:cond delay="0"/>
                                  </p:stCondLst>
                                  <p:childTnLst>
                                    <p:animMotion origin="layout" path="M 2.29167E-6 -2.96296E-6 L 0.21562 3.7037E-6 " pathEditMode="relative" rAng="0" ptsTypes="AA">
                                      <p:cBhvr>
                                        <p:cTn id="36" dur="2000" fill="hold"/>
                                        <p:tgtEl>
                                          <p:spTgt spid="23"/>
                                        </p:tgtEl>
                                        <p:attrNameLst>
                                          <p:attrName>ppt_x</p:attrName>
                                          <p:attrName>ppt_y</p:attrName>
                                        </p:attrNameLst>
                                      </p:cBhvr>
                                      <p:rCtr x="10768" y="93"/>
                                    </p:animMotion>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p:bldP spid="29" grpId="0"/>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4340</TotalTime>
  <Words>5564</Words>
  <Application>Microsoft Office PowerPoint</Application>
  <PresentationFormat>Widescreen</PresentationFormat>
  <Paragraphs>1237</Paragraphs>
  <Slides>85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Roboto Condensed</vt:lpstr>
      <vt:lpstr>Arial</vt:lpstr>
      <vt:lpstr>Calibri</vt:lpstr>
      <vt:lpstr>Wingdings</vt:lpstr>
      <vt:lpstr>Wingdings 3</vt:lpstr>
      <vt:lpstr>Roboto Condensed Light</vt:lpstr>
      <vt:lpstr>Times New Roman</vt:lpstr>
      <vt:lpstr>Office Theme</vt:lpstr>
      <vt:lpstr>Unit-2  Process and Threads Management</vt:lpstr>
      <vt:lpstr>PowerPoint Presentation</vt:lpstr>
      <vt:lpstr>Process concept</vt:lpstr>
      <vt:lpstr>What is Process?</vt:lpstr>
      <vt:lpstr>What is Process?</vt:lpstr>
      <vt:lpstr>Multiprogramming</vt:lpstr>
      <vt:lpstr>Multiprogramming execution</vt:lpstr>
      <vt:lpstr>Multiprogramming execution</vt:lpstr>
      <vt:lpstr>Multiprogramming execution</vt:lpstr>
      <vt:lpstr>Multiprogramming execution</vt:lpstr>
      <vt:lpstr>Process Model</vt:lpstr>
      <vt:lpstr>Process Creation</vt:lpstr>
      <vt:lpstr>Process Creation</vt:lpstr>
      <vt:lpstr>Process Termination</vt:lpstr>
      <vt:lpstr>Process Termination</vt:lpstr>
      <vt:lpstr>Process Hierarchies</vt:lpstr>
      <vt:lpstr>Handle</vt:lpstr>
      <vt:lpstr>Process states</vt:lpstr>
      <vt:lpstr>Process states</vt:lpstr>
      <vt:lpstr>Process states</vt:lpstr>
      <vt:lpstr>Process states transitions</vt:lpstr>
      <vt:lpstr>Process State Transitions</vt:lpstr>
      <vt:lpstr>Five State Process Model and Transitions</vt:lpstr>
      <vt:lpstr>Queue Diagram</vt:lpstr>
      <vt:lpstr>Process Control Block (PCB)</vt:lpstr>
      <vt:lpstr>What is Process Control Block (PCB)?</vt:lpstr>
      <vt:lpstr>Fields of Process Control Block (PCB)</vt:lpstr>
      <vt:lpstr>Context switching</vt:lpstr>
      <vt:lpstr>Context switching</vt:lpstr>
      <vt:lpstr>Threads</vt:lpstr>
      <vt:lpstr>What is Threads?</vt:lpstr>
      <vt:lpstr>What is Threads?</vt:lpstr>
      <vt:lpstr>Single Threaded Process VS Multiple Threaded Process</vt:lpstr>
      <vt:lpstr>Comparison between  process and thread</vt:lpstr>
      <vt:lpstr>Similarities between Process &amp; Thread</vt:lpstr>
      <vt:lpstr>Dissimilarities between Process &amp; Thread</vt:lpstr>
      <vt:lpstr>Benefits/Advantages of threads</vt:lpstr>
      <vt:lpstr>Benefits/Advantages of Threads</vt:lpstr>
      <vt:lpstr>Types of threads</vt:lpstr>
      <vt:lpstr>Types of Threads</vt:lpstr>
      <vt:lpstr>Types of Threads</vt:lpstr>
      <vt:lpstr>Hybrid Threads</vt:lpstr>
      <vt:lpstr>Multi Threading Models</vt:lpstr>
      <vt:lpstr>Multi Threading Models</vt:lpstr>
      <vt:lpstr>IMP Questions</vt:lpstr>
      <vt:lpstr>PowerPoint Presentation</vt:lpstr>
      <vt:lpstr>What is process scheduling?</vt:lpstr>
      <vt:lpstr>What is process scheduling?</vt:lpstr>
      <vt:lpstr>Objectives (goals) of scheduling</vt:lpstr>
      <vt:lpstr>Objectives (goals) of scheduling</vt:lpstr>
      <vt:lpstr>Types of schedulers</vt:lpstr>
      <vt:lpstr>Types of schedulers</vt:lpstr>
      <vt:lpstr>Types of schedulers</vt:lpstr>
      <vt:lpstr>Scheduling algorithms</vt:lpstr>
      <vt:lpstr>Scheduling algorithms</vt:lpstr>
      <vt:lpstr>First Come First Served (FCFS)</vt:lpstr>
      <vt:lpstr>First Come First Served (FCFS)</vt:lpstr>
      <vt:lpstr>First Come First Served (FCFS)</vt:lpstr>
      <vt:lpstr>First Come First Served (FCFS)</vt:lpstr>
      <vt:lpstr>Shortest Job First (SJF)</vt:lpstr>
      <vt:lpstr>Shortest Job First (SJF)</vt:lpstr>
      <vt:lpstr>Shortest Job First (SJF)</vt:lpstr>
      <vt:lpstr>Shortest Job First (SJF)</vt:lpstr>
      <vt:lpstr>Shortest Remaining Time Next (SRTN)</vt:lpstr>
      <vt:lpstr>Shortest Remaining Time Next (SRTN)</vt:lpstr>
      <vt:lpstr>Shortest Remaining Time Next (SRTN)</vt:lpstr>
      <vt:lpstr>Shortest Remaining Time Next (SRTN)</vt:lpstr>
      <vt:lpstr>Round Robin (RR)</vt:lpstr>
      <vt:lpstr>Round Robin (RR)</vt:lpstr>
      <vt:lpstr>Round Robin (RR)</vt:lpstr>
      <vt:lpstr>Round Robin (RR)</vt:lpstr>
      <vt:lpstr>Round Robin (RR)</vt:lpstr>
      <vt:lpstr>Priority  (Non-Preemptive Priority)</vt:lpstr>
      <vt:lpstr>Non-Preemptive Priority</vt:lpstr>
      <vt:lpstr>Non-Preemptive Priority</vt:lpstr>
      <vt:lpstr>Non-Preemptive Priority</vt:lpstr>
      <vt:lpstr>Priority  (Preemptive Priority)</vt:lpstr>
      <vt:lpstr>Preemptive Priority</vt:lpstr>
      <vt:lpstr>Preemptive Priority</vt:lpstr>
      <vt:lpstr>Preemptive Priority</vt:lpstr>
      <vt:lpstr>Exercise</vt:lpstr>
      <vt:lpstr>Exercise</vt:lpstr>
      <vt:lpstr>Exercise</vt:lpstr>
      <vt:lpstr>IMP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firoz sherasiya</cp:lastModifiedBy>
  <cp:revision>663</cp:revision>
  <cp:lastPrinted>2021-02-05T02:25:01Z</cp:lastPrinted>
  <dcterms:created xsi:type="dcterms:W3CDTF">2020-05-01T05:09:15Z</dcterms:created>
  <dcterms:modified xsi:type="dcterms:W3CDTF">2023-12-31T08:53:11Z</dcterms:modified>
</cp:coreProperties>
</file>